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20" r:id="rId3"/>
    <p:sldId id="258" r:id="rId4"/>
    <p:sldId id="2633" r:id="rId5"/>
    <p:sldId id="2557" r:id="rId6"/>
    <p:sldId id="2559" r:id="rId7"/>
    <p:sldId id="2560" r:id="rId8"/>
    <p:sldId id="2561" r:id="rId9"/>
    <p:sldId id="2562" r:id="rId10"/>
    <p:sldId id="259" r:id="rId11"/>
    <p:sldId id="2634" r:id="rId12"/>
    <p:sldId id="2631" r:id="rId13"/>
    <p:sldId id="2647" r:id="rId14"/>
    <p:sldId id="2635" r:id="rId15"/>
    <p:sldId id="2642" r:id="rId16"/>
    <p:sldId id="260" r:id="rId17"/>
    <p:sldId id="2643" r:id="rId18"/>
    <p:sldId id="2644" r:id="rId19"/>
    <p:sldId id="267" r:id="rId20"/>
    <p:sldId id="2646" r:id="rId21"/>
    <p:sldId id="256" r:id="rId22"/>
    <p:sldId id="26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C49"/>
    <a:srgbClr val="003B65"/>
    <a:srgbClr val="F57E1A"/>
    <a:srgbClr val="C1D62E"/>
    <a:srgbClr val="C6D93E"/>
    <a:srgbClr val="005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5AD4C-E4AD-4DD5-BD40-F8423B7B7684}" v="26" dt="2023-04-18T15:17:0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avittent-my.sharepoint.com/personal/simone-wilkinson_leavitt_com/Documents/Desktop/MCUL%20Apr/Flight%20Statistic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Sheet4!$K$3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Sheet4!$L$1:$L$2</c:f>
              <c:strCache>
                <c:ptCount val="2"/>
                <c:pt idx="1">
                  <c:v>WW Count</c:v>
                </c:pt>
              </c:strCache>
            </c:strRef>
          </c:cat>
          <c:val>
            <c:numRef>
              <c:f>Sheet4!$L$3</c:f>
              <c:numCache>
                <c:formatCode>#,,.\2\ "M"</c:formatCode>
                <c:ptCount val="1"/>
                <c:pt idx="0">
                  <c:v>35200000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8-4899-9452-AC95BA4AE3B8}"/>
            </c:ext>
          </c:extLst>
        </c:ser>
        <c:ser>
          <c:idx val="1"/>
          <c:order val="1"/>
          <c:tx>
            <c:strRef>
              <c:f>Sheet4!$K$4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Sheet4!$L$1:$L$2</c:f>
              <c:strCache>
                <c:ptCount val="2"/>
                <c:pt idx="1">
                  <c:v>WW Count</c:v>
                </c:pt>
              </c:strCache>
            </c:strRef>
          </c:cat>
          <c:val>
            <c:numRef>
              <c:f>Sheet4!$L$4</c:f>
              <c:numCache>
                <c:formatCode>#,,.\2\ "M"</c:formatCode>
                <c:ptCount val="1"/>
                <c:pt idx="0">
                  <c:v>36400000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8-4899-9452-AC95BA4AE3B8}"/>
            </c:ext>
          </c:extLst>
        </c:ser>
        <c:ser>
          <c:idx val="2"/>
          <c:order val="2"/>
          <c:tx>
            <c:strRef>
              <c:f>Sheet4!$K$5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Sheet4!$L$1:$L$2</c:f>
              <c:strCache>
                <c:ptCount val="2"/>
                <c:pt idx="1">
                  <c:v>WW Count</c:v>
                </c:pt>
              </c:strCache>
            </c:strRef>
          </c:cat>
          <c:val>
            <c:numRef>
              <c:f>Sheet4!$L$5</c:f>
              <c:numCache>
                <c:formatCode>#,,.\2\ "M"</c:formatCode>
                <c:ptCount val="1"/>
                <c:pt idx="0">
                  <c:v>38100000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E8-4899-9452-AC95BA4AE3B8}"/>
            </c:ext>
          </c:extLst>
        </c:ser>
        <c:ser>
          <c:idx val="3"/>
          <c:order val="3"/>
          <c:tx>
            <c:strRef>
              <c:f>Sheet4!$K$6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Sheet4!$L$1:$L$2</c:f>
              <c:strCache>
                <c:ptCount val="2"/>
                <c:pt idx="1">
                  <c:v>WW Count</c:v>
                </c:pt>
              </c:strCache>
            </c:strRef>
          </c:cat>
          <c:val>
            <c:numRef>
              <c:f>Sheet4!$L$6</c:f>
              <c:numCache>
                <c:formatCode>#,,.\2\ "M"</c:formatCode>
                <c:ptCount val="1"/>
                <c:pt idx="0">
                  <c:v>38900000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E8-4899-9452-AC95BA4AE3B8}"/>
            </c:ext>
          </c:extLst>
        </c:ser>
        <c:ser>
          <c:idx val="4"/>
          <c:order val="4"/>
          <c:tx>
            <c:strRef>
              <c:f>Sheet4!$K$7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Sheet4!$L$1:$L$2</c:f>
              <c:strCache>
                <c:ptCount val="2"/>
                <c:pt idx="1">
                  <c:v>WW Count</c:v>
                </c:pt>
              </c:strCache>
            </c:strRef>
          </c:cat>
          <c:val>
            <c:numRef>
              <c:f>Sheet4!$L$7</c:f>
              <c:numCache>
                <c:formatCode>#,,.\2\ "M"</c:formatCode>
                <c:ptCount val="1"/>
                <c:pt idx="0">
                  <c:v>16900000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E8-4899-9452-AC95BA4AE3B8}"/>
            </c:ext>
          </c:extLst>
        </c:ser>
        <c:ser>
          <c:idx val="5"/>
          <c:order val="5"/>
          <c:tx>
            <c:strRef>
              <c:f>Sheet4!$K$8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Sheet4!$L$1:$L$2</c:f>
              <c:strCache>
                <c:ptCount val="2"/>
                <c:pt idx="1">
                  <c:v>WW Count</c:v>
                </c:pt>
              </c:strCache>
            </c:strRef>
          </c:cat>
          <c:val>
            <c:numRef>
              <c:f>Sheet4!$L$8</c:f>
              <c:numCache>
                <c:formatCode>#,,.\2\ "M"</c:formatCode>
                <c:ptCount val="1"/>
                <c:pt idx="0">
                  <c:v>19300000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E8-4899-9452-AC95BA4AE3B8}"/>
            </c:ext>
          </c:extLst>
        </c:ser>
        <c:ser>
          <c:idx val="6"/>
          <c:order val="6"/>
          <c:tx>
            <c:strRef>
              <c:f>Sheet4!$K$9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Sheet4!$L$1:$L$2</c:f>
              <c:strCache>
                <c:ptCount val="2"/>
                <c:pt idx="1">
                  <c:v>WW Count</c:v>
                </c:pt>
              </c:strCache>
            </c:strRef>
          </c:cat>
          <c:val>
            <c:numRef>
              <c:f>Sheet4!$L$9</c:f>
              <c:numCache>
                <c:formatCode>#,,.\2\ "M"</c:formatCode>
                <c:ptCount val="1"/>
                <c:pt idx="0">
                  <c:v>25800000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E8-4899-9452-AC95BA4AE3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32781216"/>
        <c:axId val="1732779552"/>
      </c:barChart>
      <c:catAx>
        <c:axId val="173278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779552"/>
        <c:crosses val="autoZero"/>
        <c:auto val="1"/>
        <c:lblAlgn val="ctr"/>
        <c:lblOffset val="100"/>
        <c:noMultiLvlLbl val="0"/>
      </c:catAx>
      <c:valAx>
        <c:axId val="17327795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,.\2\ &quot;M&quot;" sourceLinked="1"/>
        <c:majorTickMark val="none"/>
        <c:minorTickMark val="none"/>
        <c:tickLblPos val="nextTo"/>
        <c:crossAx val="173278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BA8CF-8EAC-4226-AF10-9306A18C3745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BF61-AEFF-42E9-B7D7-22D56B2F9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Berkley Edge – Let’s make sure everyone in this room can check off Berkley-Edge from their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C8CBF-510E-4EDE-8CC0-F6028EAFE9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D408-112F-22E4-73C3-DD3575B17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631AA-1276-FFC2-D0E9-02F9B8B33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8A3A1-B314-A063-AED6-CE125D6F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40B96-AD17-BD65-EE65-74B2E815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59DC0-721B-58D6-2B1E-89898F8D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2F4-D5E3-905F-C858-EED3E3D4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1D6EC-F38A-7086-B005-D7608D15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5B1E4-F8CE-F959-6B91-B5706481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093B-35F4-4F05-7179-60723629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F9138-6CBA-5D37-E2C8-77C38AD3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724B0-0128-B3CF-BCB8-ACF276CB1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0CCD1-2388-4986-69B1-5D30B7CB5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112B4-9B9D-657A-9D7C-28FF6F00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CDFCB-95A2-28E9-23F0-B0DC4C84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477A3-938C-263E-DFAE-B6D567F2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1D6D-61F9-4EBB-1917-8ABBD83B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C65A1-793A-DACD-2C98-03F2E36BC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832DA-8F7D-8AEA-D6C8-6A12CB5C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A28E-3558-EA3F-2FD3-E3824FE9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FC87-84EF-F1FE-24B3-61DD3BD8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E56E-3EC5-B165-7958-4E6DCD38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6C6D1-75C0-ED72-F858-F01C65EE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2B10D-9152-C203-AA75-1A6C6E1E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8A78-1D1B-B6E3-E6EE-23838FE8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BFC4-BE75-70CE-486D-49F1105A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2E28-4D5D-7104-DE8A-9079002B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4726-20F1-630B-02D2-2466F0B76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2AB42-5DEE-23DD-C949-F4458906B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151AA-0418-DC8A-2A0E-48C6CAAF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36381-8F1D-6056-489A-9889A0F5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354DB-E1EE-1862-3355-3DECA321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6180-D59E-8BE6-BD33-5908BAD8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FD7C6-3312-E69E-91B7-C335566C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9C860-A320-1C9C-0438-537BDFC98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D18C9-721D-B896-BBBB-81131641D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3F251-512E-BAAE-0656-F2916FD52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604F7-F5B1-3B38-C0B7-CF4DCD60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E9542-CBA9-750C-CB2D-7A152E50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77BA9-E1FB-E424-5C20-AFECEAC0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C8FE-F611-D4E6-4723-4891BE33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08487-9ED3-E0B0-A056-B0B3BA24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4BAAE-CD83-A89B-3D22-FD8A4EEE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3D7CF-CF12-3CB1-F052-859ECFD3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AD5B0-0E3E-2EDC-A1D1-124F92C7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8DCB7-F92A-68B3-AF44-31D6C217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E2E2A-32DF-B498-8B20-944764EB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9BC4-6166-A6A6-058E-5C0260B9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7978-45C3-01E2-C8D2-9EDDCDE9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DAE15-84EF-2061-60C8-7CD632C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FB0F9-C29D-14A7-25D2-7FC599C4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BE73-AC5E-E253-0C20-59351107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04FA9-6A4C-455E-0AC6-960696ED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6FC5-82A4-F20A-714E-9FA8422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ED3AA-17BE-C601-D2E0-80AECD0E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056B1-69FC-30E0-7EE6-13DB9FB0B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54F13-B745-E95A-01AA-A473CAE7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331ED-6FF9-5BF7-15FD-8C7F69E8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9C3E-C6CA-3418-B461-86234F7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F2A04-1022-509F-3D06-AE0EA26E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FE0C3-638D-B6D8-166D-B168C9B0F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FA034-A425-2EB5-6321-C116C13F9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2517-FED5-432A-977E-672EEC41351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7B5E0-E213-CF48-355B-788FA6CFC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A650A-5CE4-AA21-29D6-4B4BDAD91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7BCA-BAC3-479B-B639-CE8C65D2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microsoft.com/office/2007/relationships/hdphoto" Target="../media/hdphoto1.wdp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#'Report Index'!A1"/><Relationship Id="rId5" Type="http://schemas.microsoft.com/office/2007/relationships/hdphoto" Target="../media/hdphoto4.wdp"/><Relationship Id="rId10" Type="http://schemas.openxmlformats.org/officeDocument/2006/relationships/image" Target="../media/image19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531891172?h=a0011b7c81&amp;app_id=122963" TargetMode="External"/><Relationship Id="rId6" Type="http://schemas.openxmlformats.org/officeDocument/2006/relationships/image" Target="../media/image5.png"/><Relationship Id="rId5" Type="http://schemas.openxmlformats.org/officeDocument/2006/relationships/hyperlink" Target="#'Report Index'!A1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'Report Index'!A1"/><Relationship Id="rId7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#'Report Index'!A1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'Report Index'!A1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#'Report Index'!A1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hyperlink" Target="#'Report Index'!A1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CB02D88-F0A8-48AA-3086-F044DB232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1" t="11256" r="13127" b="25761"/>
          <a:stretch/>
        </p:blipFill>
        <p:spPr bwMode="auto">
          <a:xfrm>
            <a:off x="7377344" y="5671039"/>
            <a:ext cx="2186220" cy="10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239349D-F982-35DA-3E81-347EC3DDC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2"/>
          <a:stretch/>
        </p:blipFill>
        <p:spPr bwMode="auto">
          <a:xfrm>
            <a:off x="10865413" y="5671039"/>
            <a:ext cx="122322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1244179-AC8D-07E4-D7E8-1412C8FF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5" y="1965849"/>
            <a:ext cx="4184388" cy="7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E4ED03AD-159F-69FB-FCCC-18ED3EECB2F9}"/>
              </a:ext>
            </a:extLst>
          </p:cNvPr>
          <p:cNvSpPr/>
          <p:nvPr/>
        </p:nvSpPr>
        <p:spPr>
          <a:xfrm>
            <a:off x="7237753" y="0"/>
            <a:ext cx="6152732" cy="6858000"/>
          </a:xfrm>
          <a:prstGeom prst="flowChartMerge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742B22-E755-2061-821E-4F114EBEF401}"/>
              </a:ext>
            </a:extLst>
          </p:cNvPr>
          <p:cNvSpPr/>
          <p:nvPr/>
        </p:nvSpPr>
        <p:spPr>
          <a:xfrm>
            <a:off x="0" y="577788"/>
            <a:ext cx="12192000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10055-39B0-57C4-F415-A139539FB79E}"/>
              </a:ext>
            </a:extLst>
          </p:cNvPr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AD650-C590-F815-0367-E1A1F37D4BD5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-16281" y="1066799"/>
            <a:ext cx="12208281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9C9227-F10C-32E2-B76A-A493E48B0F2F}"/>
              </a:ext>
            </a:extLst>
          </p:cNvPr>
          <p:cNvSpPr txBox="1"/>
          <p:nvPr/>
        </p:nvSpPr>
        <p:spPr>
          <a:xfrm>
            <a:off x="336845" y="3656378"/>
            <a:ext cx="823750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Clr>
                <a:schemeClr val="accent2"/>
              </a:buClr>
              <a:buNone/>
            </a:pPr>
            <a:r>
              <a:rPr lang="en-US" sz="4400" b="1" dirty="0">
                <a:solidFill>
                  <a:srgbClr val="F57E1A"/>
                </a:solidFill>
                <a:latin typeface="+mj-lt"/>
              </a:rPr>
              <a:t>Risk Management</a:t>
            </a:r>
            <a:br>
              <a:rPr lang="en-US" sz="4400" b="1" dirty="0">
                <a:solidFill>
                  <a:srgbClr val="F57E1A"/>
                </a:solidFill>
                <a:latin typeface="+mj-lt"/>
              </a:rPr>
            </a:br>
            <a:r>
              <a:rPr lang="en-US" sz="3200" b="1" dirty="0">
                <a:solidFill>
                  <a:srgbClr val="F57E1A"/>
                </a:solidFill>
                <a:latin typeface="+mj-lt"/>
              </a:rPr>
              <a:t>FEDlogic, Springbuk, Berkley Edge</a:t>
            </a:r>
          </a:p>
          <a:p>
            <a:pPr marL="0" lvl="0" indent="0">
              <a:buClr>
                <a:schemeClr val="accent2"/>
              </a:buClr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Simone Wilkinson, CSMC</a:t>
            </a:r>
            <a:br>
              <a:rPr lang="en-US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Risk Management Analyst LGWIS</a:t>
            </a:r>
          </a:p>
        </p:txBody>
      </p:sp>
    </p:spTree>
    <p:extLst>
      <p:ext uri="{BB962C8B-B14F-4D97-AF65-F5344CB8AC3E}">
        <p14:creationId xmlns:p14="http://schemas.microsoft.com/office/powerpoint/2010/main" val="22810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3C9F1A21-DA1C-E2BC-8373-136C6E3832EF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flowChartDelay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D0C7B4-E6DD-D7FD-81DA-F38A6FE2F926}"/>
              </a:ext>
            </a:extLst>
          </p:cNvPr>
          <p:cNvCxnSpPr>
            <a:cxnSpLocks/>
          </p:cNvCxnSpPr>
          <p:nvPr/>
        </p:nvCxnSpPr>
        <p:spPr>
          <a:xfrm>
            <a:off x="0" y="1016469"/>
            <a:ext cx="121920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70035F-675C-3C07-D3C7-8B707FE69FB0}"/>
              </a:ext>
            </a:extLst>
          </p:cNvPr>
          <p:cNvCxnSpPr>
            <a:cxnSpLocks/>
          </p:cNvCxnSpPr>
          <p:nvPr/>
        </p:nvCxnSpPr>
        <p:spPr>
          <a:xfrm>
            <a:off x="0" y="1265851"/>
            <a:ext cx="121920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31979F-F48F-B041-71A5-8C0969EB0492}"/>
              </a:ext>
            </a:extLst>
          </p:cNvPr>
          <p:cNvSpPr txBox="1"/>
          <p:nvPr/>
        </p:nvSpPr>
        <p:spPr>
          <a:xfrm>
            <a:off x="3188583" y="2225013"/>
            <a:ext cx="8901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solidFill>
                  <a:schemeClr val="bg1">
                    <a:lumMod val="9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72.3% Female : 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27.7% Male</a:t>
            </a: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F5CD4-0C85-30DA-364B-F1BB3E8ED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2" b="91977" l="9851" r="89851">
                        <a14:foregroundMark x1="41194" y1="91977" x2="41194" y2="91977"/>
                        <a14:foregroundMark x1="50149" y1="62178" x2="50149" y2="62178"/>
                        <a14:foregroundMark x1="37015" y1="57593" x2="41493" y2="67622"/>
                        <a14:foregroundMark x1="52239" y1="55874" x2="50149" y2="69628"/>
                        <a14:foregroundMark x1="38209" y1="68481" x2="39104" y2="76791"/>
                        <a14:foregroundMark x1="11045" y1="85387" x2="10149" y2="77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9023" y="1999972"/>
            <a:ext cx="2455940" cy="2558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BFF90-02BD-A68A-8F86-586455CD5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1" b="96481" l="2767" r="92095">
                        <a14:foregroundMark x1="45455" y1="14663" x2="35968" y2="20528"/>
                        <a14:foregroundMark x1="30435" y1="68622" x2="12253" y2="82698"/>
                        <a14:foregroundMark x1="12253" y1="82698" x2="36759" y2="88563"/>
                        <a14:foregroundMark x1="36759" y1="88563" x2="60079" y2="87683"/>
                        <a14:foregroundMark x1="60079" y1="87683" x2="86957" y2="88270"/>
                        <a14:foregroundMark x1="86957" y1="88270" x2="86166" y2="67742"/>
                        <a14:foregroundMark x1="86166" y1="67742" x2="64427" y2="59824"/>
                        <a14:foregroundMark x1="64427" y1="59824" x2="12253" y2="63930"/>
                        <a14:foregroundMark x1="12253" y1="63930" x2="4348" y2="77419"/>
                        <a14:foregroundMark x1="4348" y1="77419" x2="27273" y2="91202"/>
                        <a14:foregroundMark x1="27273" y1="91202" x2="47036" y2="94721"/>
                        <a14:foregroundMark x1="47036" y1="94721" x2="87352" y2="91496"/>
                        <a14:foregroundMark x1="60870" y1="85044" x2="30040" y2="88563"/>
                        <a14:foregroundMark x1="67589" y1="86217" x2="73123" y2="86510"/>
                        <a14:foregroundMark x1="72332" y1="87097" x2="52174" y2="85044"/>
                        <a14:foregroundMark x1="52174" y1="85044" x2="35968" y2="86510"/>
                        <a14:foregroundMark x1="43478" y1="20235" x2="34387" y2="18768"/>
                        <a14:foregroundMark x1="64822" y1="22581" x2="50198" y2="14663"/>
                        <a14:foregroundMark x1="3953" y1="78299" x2="22134" y2="92375"/>
                        <a14:foregroundMark x1="22134" y1="92375" x2="60079" y2="96481"/>
                        <a14:foregroundMark x1="2767" y1="90323" x2="4743" y2="76246"/>
                        <a14:foregroundMark x1="92095" y1="90616" x2="90909" y2="788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817" y="2040579"/>
            <a:ext cx="1772990" cy="2389683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BD3EA964-2576-95BC-016E-B93351C96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2"/>
          <a:stretch/>
        </p:blipFill>
        <p:spPr bwMode="auto">
          <a:xfrm>
            <a:off x="7608742" y="4222763"/>
            <a:ext cx="122322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73A2DD-646B-D23B-3205-40FD9C69E2D0}"/>
              </a:ext>
            </a:extLst>
          </p:cNvPr>
          <p:cNvSpPr txBox="1"/>
          <p:nvPr/>
        </p:nvSpPr>
        <p:spPr>
          <a:xfrm>
            <a:off x="4022318" y="234138"/>
            <a:ext cx="5634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: Men Stats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B77BFE-65E5-9C8C-AD2D-ECDC70B7C41A}"/>
              </a:ext>
            </a:extLst>
          </p:cNvPr>
          <p:cNvSpPr txBox="1"/>
          <p:nvPr/>
        </p:nvSpPr>
        <p:spPr>
          <a:xfrm>
            <a:off x="1303312" y="1570521"/>
            <a:ext cx="5634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Flight Attendants: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391AD-CC43-4FB9-EBD7-E90B06B5F98C}"/>
              </a:ext>
            </a:extLst>
          </p:cNvPr>
          <p:cNvSpPr txBox="1"/>
          <p:nvPr/>
        </p:nvSpPr>
        <p:spPr>
          <a:xfrm>
            <a:off x="3058221" y="4422628"/>
            <a:ext cx="38254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MCUL Benefits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3" name="Graphic 22" descr="Man outline">
            <a:extLst>
              <a:ext uri="{FF2B5EF4-FFF2-40B4-BE49-F238E27FC236}">
                <a16:creationId xmlns:a16="http://schemas.microsoft.com/office/drawing/2014/main" id="{3127DDD3-CED4-1FFD-683D-5FD6500707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5519" y="4133228"/>
            <a:ext cx="1188720" cy="1188720"/>
          </a:xfrm>
          <a:prstGeom prst="rect">
            <a:avLst/>
          </a:prstGeom>
        </p:spPr>
      </p:pic>
      <p:pic>
        <p:nvPicPr>
          <p:cNvPr id="25" name="Graphic 24" descr="Woman outline">
            <a:extLst>
              <a:ext uri="{FF2B5EF4-FFF2-40B4-BE49-F238E27FC236}">
                <a16:creationId xmlns:a16="http://schemas.microsoft.com/office/drawing/2014/main" id="{C37692FC-4A27-012E-58F0-AEFA1C1D7F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56468" y="4133228"/>
            <a:ext cx="1188720" cy="11887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5A64F0-62F5-A553-482B-8602BA375328}"/>
              </a:ext>
            </a:extLst>
          </p:cNvPr>
          <p:cNvSpPr txBox="1"/>
          <p:nvPr/>
        </p:nvSpPr>
        <p:spPr>
          <a:xfrm>
            <a:off x="3531029" y="5192069"/>
            <a:ext cx="8660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21.1% Male : 78.9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% Female</a:t>
            </a: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27" name="Picture 26">
            <a:hlinkClick r:id="rId11"/>
            <a:extLst>
              <a:ext uri="{FF2B5EF4-FFF2-40B4-BE49-F238E27FC236}">
                <a16:creationId xmlns:a16="http://schemas.microsoft.com/office/drawing/2014/main" id="{1277BDD2-C421-0821-8242-C1FF149A4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000" r="99000">
                        <a14:foregroundMark x1="8833" y1="51750" x2="8833" y2="51750"/>
                        <a14:foregroundMark x1="10167" y1="51750" x2="10167" y2="51750"/>
                        <a14:foregroundMark x1="3000" y1="40750" x2="3000" y2="40750"/>
                        <a14:foregroundMark x1="19167" y1="52000" x2="19167" y2="52000"/>
                        <a14:foregroundMark x1="11833" y1="46750" x2="11833" y2="46750"/>
                        <a14:foregroundMark x1="38333" y1="54000" x2="38333" y2="54000"/>
                        <a14:foregroundMark x1="43500" y1="57000" x2="43500" y2="57000"/>
                        <a14:foregroundMark x1="48833" y1="55000" x2="48833" y2="55000"/>
                        <a14:foregroundMark x1="48500" y1="40500" x2="48500" y2="40500"/>
                        <a14:foregroundMark x1="52667" y1="47250" x2="52667" y2="47250"/>
                        <a14:foregroundMark x1="11833" y1="45250" x2="11833" y2="45250"/>
                        <a14:foregroundMark x1="57833" y1="51250" x2="57833" y2="51250"/>
                        <a14:foregroundMark x1="70333" y1="55750" x2="70333" y2="55750"/>
                        <a14:foregroundMark x1="70500" y1="51500" x2="70500" y2="51500"/>
                        <a14:foregroundMark x1="63833" y1="45500" x2="63833" y2="45500"/>
                        <a14:foregroundMark x1="63833" y1="45500" x2="63833" y2="45500"/>
                        <a14:foregroundMark x1="63833" y1="45500" x2="63833" y2="45500"/>
                        <a14:foregroundMark x1="63833" y1="44000" x2="63833" y2="44000"/>
                        <a14:foregroundMark x1="65000" y1="40250" x2="65000" y2="40250"/>
                        <a14:foregroundMark x1="65000" y1="40250" x2="65000" y2="40250"/>
                        <a14:foregroundMark x1="70000" y1="40000" x2="70000" y2="40000"/>
                        <a14:foregroundMark x1="70000" y1="40000" x2="70000" y2="40000"/>
                        <a14:foregroundMark x1="67500" y1="48000" x2="67500" y2="48000"/>
                        <a14:foregroundMark x1="73833" y1="50500" x2="73833" y2="50500"/>
                        <a14:foregroundMark x1="73833" y1="44250" x2="73833" y2="44250"/>
                        <a14:foregroundMark x1="83667" y1="50750" x2="83667" y2="50750"/>
                        <a14:foregroundMark x1="83667" y1="50750" x2="83667" y2="50750"/>
                        <a14:foregroundMark x1="83667" y1="50750" x2="83667" y2="50750"/>
                        <a14:foregroundMark x1="83500" y1="48500" x2="83500" y2="48500"/>
                        <a14:foregroundMark x1="83500" y1="48500" x2="83500" y2="48500"/>
                        <a14:foregroundMark x1="83000" y1="46250" x2="83000" y2="46250"/>
                        <a14:foregroundMark x1="80000" y1="44750" x2="80000" y2="44750"/>
                        <a14:foregroundMark x1="90833" y1="55750" x2="90833" y2="55750"/>
                        <a14:foregroundMark x1="94000" y1="57000" x2="94000" y2="57000"/>
                        <a14:foregroundMark x1="99000" y1="47250" x2="99000" y2="47250"/>
                        <a14:foregroundMark x1="94500" y1="57000" x2="94500" y2="57000"/>
                        <a14:foregroundMark x1="30833" y1="48750" x2="30833" y2="48750"/>
                        <a14:backgroundMark x1="95000" y1="57500" x2="95000" y2="57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06" b="32805"/>
          <a:stretch/>
        </p:blipFill>
        <p:spPr bwMode="auto">
          <a:xfrm>
            <a:off x="403794" y="6390247"/>
            <a:ext cx="1998778" cy="4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4ED03AD-159F-69FB-FCCC-18ED3EECB2F9}"/>
              </a:ext>
            </a:extLst>
          </p:cNvPr>
          <p:cNvSpPr/>
          <p:nvPr/>
        </p:nvSpPr>
        <p:spPr>
          <a:xfrm rot="10800000" flipH="1">
            <a:off x="-1" y="0"/>
            <a:ext cx="5032023" cy="6858000"/>
          </a:xfrm>
          <a:prstGeom prst="homePlate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742B22-E755-2061-821E-4F114EBEF401}"/>
              </a:ext>
            </a:extLst>
          </p:cNvPr>
          <p:cNvSpPr/>
          <p:nvPr/>
        </p:nvSpPr>
        <p:spPr>
          <a:xfrm>
            <a:off x="71021" y="4849432"/>
            <a:ext cx="12192000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10055-39B0-57C4-F415-A139539FB79E}"/>
              </a:ext>
            </a:extLst>
          </p:cNvPr>
          <p:cNvCxnSpPr>
            <a:cxnSpLocks/>
          </p:cNvCxnSpPr>
          <p:nvPr/>
        </p:nvCxnSpPr>
        <p:spPr>
          <a:xfrm>
            <a:off x="0" y="5186044"/>
            <a:ext cx="12236387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AD650-C590-F815-0367-E1A1F37D4BD5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0" y="5338443"/>
            <a:ext cx="12263021" cy="36714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938BB7B-ADE3-7D3F-4FC8-98E9F5675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5589" y="6237493"/>
            <a:ext cx="2293957" cy="396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11C42-1DB2-0CC3-685F-DB9C7B1E1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149" y="5993338"/>
            <a:ext cx="1423065" cy="7722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984C3A-E667-2C4E-DAE4-C04DF2E34C15}"/>
              </a:ext>
            </a:extLst>
          </p:cNvPr>
          <p:cNvSpPr txBox="1"/>
          <p:nvPr/>
        </p:nvSpPr>
        <p:spPr>
          <a:xfrm>
            <a:off x="5489360" y="3432893"/>
            <a:ext cx="6702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57E1A"/>
                </a:solidFill>
                <a:latin typeface="+mj-lt"/>
              </a:rPr>
              <a:t>Berkley Edge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98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erkley Edge">
            <a:hlinkClick r:id="" action="ppaction://media"/>
            <a:extLst>
              <a:ext uri="{FF2B5EF4-FFF2-40B4-BE49-F238E27FC236}">
                <a16:creationId xmlns:a16="http://schemas.microsoft.com/office/drawing/2014/main" id="{4806E3AC-C571-44CD-9278-FE8028B566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7895" y="1239258"/>
            <a:ext cx="9011821" cy="5069149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88C894F2-4BC0-10CC-840B-5BEBF4704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000" r="99000">
                        <a14:foregroundMark x1="8833" y1="51750" x2="8833" y2="51750"/>
                        <a14:foregroundMark x1="10167" y1="51750" x2="10167" y2="51750"/>
                        <a14:foregroundMark x1="3000" y1="40750" x2="3000" y2="40750"/>
                        <a14:foregroundMark x1="19167" y1="52000" x2="19167" y2="52000"/>
                        <a14:foregroundMark x1="11833" y1="46750" x2="11833" y2="46750"/>
                        <a14:foregroundMark x1="38333" y1="54000" x2="38333" y2="54000"/>
                        <a14:foregroundMark x1="43500" y1="57000" x2="43500" y2="57000"/>
                        <a14:foregroundMark x1="48833" y1="55000" x2="48833" y2="55000"/>
                        <a14:foregroundMark x1="48500" y1="40500" x2="48500" y2="40500"/>
                        <a14:foregroundMark x1="52667" y1="47250" x2="52667" y2="47250"/>
                        <a14:foregroundMark x1="11833" y1="45250" x2="11833" y2="45250"/>
                        <a14:foregroundMark x1="57833" y1="51250" x2="57833" y2="51250"/>
                        <a14:foregroundMark x1="70333" y1="55750" x2="70333" y2="55750"/>
                        <a14:foregroundMark x1="70500" y1="51500" x2="70500" y2="51500"/>
                        <a14:foregroundMark x1="63833" y1="45500" x2="63833" y2="45500"/>
                        <a14:foregroundMark x1="63833" y1="45500" x2="63833" y2="45500"/>
                        <a14:foregroundMark x1="63833" y1="45500" x2="63833" y2="45500"/>
                        <a14:foregroundMark x1="63833" y1="44000" x2="63833" y2="44000"/>
                        <a14:foregroundMark x1="65000" y1="40250" x2="65000" y2="40250"/>
                        <a14:foregroundMark x1="65000" y1="40250" x2="65000" y2="40250"/>
                        <a14:foregroundMark x1="70000" y1="40000" x2="70000" y2="40000"/>
                        <a14:foregroundMark x1="70000" y1="40000" x2="70000" y2="40000"/>
                        <a14:foregroundMark x1="67500" y1="48000" x2="67500" y2="48000"/>
                        <a14:foregroundMark x1="73833" y1="50500" x2="73833" y2="50500"/>
                        <a14:foregroundMark x1="73833" y1="44250" x2="73833" y2="44250"/>
                        <a14:foregroundMark x1="83667" y1="50750" x2="83667" y2="50750"/>
                        <a14:foregroundMark x1="83667" y1="50750" x2="83667" y2="50750"/>
                        <a14:foregroundMark x1="83667" y1="50750" x2="83667" y2="50750"/>
                        <a14:foregroundMark x1="83500" y1="48500" x2="83500" y2="48500"/>
                        <a14:foregroundMark x1="83500" y1="48500" x2="83500" y2="48500"/>
                        <a14:foregroundMark x1="83000" y1="46250" x2="83000" y2="46250"/>
                        <a14:foregroundMark x1="80000" y1="44750" x2="80000" y2="44750"/>
                        <a14:foregroundMark x1="90833" y1="55750" x2="90833" y2="55750"/>
                        <a14:foregroundMark x1="94000" y1="57000" x2="94000" y2="57000"/>
                        <a14:foregroundMark x1="99000" y1="47250" x2="99000" y2="47250"/>
                        <a14:foregroundMark x1="94500" y1="57000" x2="94500" y2="57000"/>
                        <a14:foregroundMark x1="30833" y1="48750" x2="30833" y2="48750"/>
                        <a14:backgroundMark x1="95000" y1="57500" x2="95000" y2="57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06" b="32805"/>
          <a:stretch/>
        </p:blipFill>
        <p:spPr bwMode="auto">
          <a:xfrm>
            <a:off x="403794" y="6390247"/>
            <a:ext cx="1998778" cy="4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06438A-9B72-FE63-AC7D-C47B3B1AA4BA}"/>
              </a:ext>
            </a:extLst>
          </p:cNvPr>
          <p:cNvSpPr/>
          <p:nvPr/>
        </p:nvSpPr>
        <p:spPr>
          <a:xfrm>
            <a:off x="0" y="45517"/>
            <a:ext cx="12192000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CBA6DA-BB78-2867-AEC7-D53D2E8473F3}"/>
              </a:ext>
            </a:extLst>
          </p:cNvPr>
          <p:cNvCxnSpPr>
            <a:cxnSpLocks/>
          </p:cNvCxnSpPr>
          <p:nvPr/>
        </p:nvCxnSpPr>
        <p:spPr>
          <a:xfrm>
            <a:off x="-44387" y="852646"/>
            <a:ext cx="12236387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DD821E-9504-77A2-274D-30638E2EC0D7}"/>
              </a:ext>
            </a:extLst>
          </p:cNvPr>
          <p:cNvCxnSpPr>
            <a:cxnSpLocks/>
          </p:cNvCxnSpPr>
          <p:nvPr/>
        </p:nvCxnSpPr>
        <p:spPr>
          <a:xfrm>
            <a:off x="0" y="978412"/>
            <a:ext cx="12263021" cy="36714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3C9F1A21-DA1C-E2BC-8373-136C6E3832EF}"/>
              </a:ext>
            </a:extLst>
          </p:cNvPr>
          <p:cNvSpPr/>
          <p:nvPr/>
        </p:nvSpPr>
        <p:spPr>
          <a:xfrm rot="4713418">
            <a:off x="3651585" y="-2768937"/>
            <a:ext cx="4937423" cy="12821610"/>
          </a:xfrm>
          <a:prstGeom prst="parallelogram">
            <a:avLst>
              <a:gd name="adj" fmla="val 32192"/>
            </a:avLst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D0C7B4-E6DD-D7FD-81DA-F38A6FE2F926}"/>
              </a:ext>
            </a:extLst>
          </p:cNvPr>
          <p:cNvCxnSpPr>
            <a:cxnSpLocks/>
          </p:cNvCxnSpPr>
          <p:nvPr/>
        </p:nvCxnSpPr>
        <p:spPr>
          <a:xfrm>
            <a:off x="74985" y="3662372"/>
            <a:ext cx="123444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70035F-675C-3C07-D3C7-8B707FE69FB0}"/>
              </a:ext>
            </a:extLst>
          </p:cNvPr>
          <p:cNvCxnSpPr>
            <a:cxnSpLocks/>
          </p:cNvCxnSpPr>
          <p:nvPr/>
        </p:nvCxnSpPr>
        <p:spPr>
          <a:xfrm>
            <a:off x="74985" y="3814771"/>
            <a:ext cx="123444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4A737D-AC0F-7D8F-2248-F724AD145432}"/>
              </a:ext>
            </a:extLst>
          </p:cNvPr>
          <p:cNvSpPr txBox="1"/>
          <p:nvPr/>
        </p:nvSpPr>
        <p:spPr>
          <a:xfrm>
            <a:off x="598087" y="1506447"/>
            <a:ext cx="56490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Flight Delays:</a:t>
            </a:r>
            <a:endParaRPr lang="en-US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0000" dirty="0">
                <a:solidFill>
                  <a:schemeClr val="bg1">
                    <a:lumMod val="9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$15 Billion</a:t>
            </a:r>
            <a:r>
              <a:rPr lang="en-US" sz="1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1979F-F48F-B041-71A5-8C0969EB0492}"/>
              </a:ext>
            </a:extLst>
          </p:cNvPr>
          <p:cNvSpPr txBox="1"/>
          <p:nvPr/>
        </p:nvSpPr>
        <p:spPr>
          <a:xfrm>
            <a:off x="3284738" y="4444479"/>
            <a:ext cx="960870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Missed prevention opportunities:</a:t>
            </a:r>
          </a:p>
          <a:p>
            <a:pPr algn="just"/>
            <a:r>
              <a:rPr lang="en-US" sz="10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$55 Billion</a:t>
            </a:r>
            <a:endParaRPr lang="en-US" sz="10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2CD833-35CB-A5AB-131C-6F0957E5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5028"/>
            <a:ext cx="2459304" cy="245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84408CB-2871-9223-F5A5-74713D493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9000">
                        <a14:foregroundMark x1="8833" y1="51750" x2="8833" y2="51750"/>
                        <a14:foregroundMark x1="10167" y1="51750" x2="10167" y2="51750"/>
                        <a14:foregroundMark x1="3000" y1="40750" x2="3000" y2="40750"/>
                        <a14:foregroundMark x1="19167" y1="52000" x2="19167" y2="52000"/>
                        <a14:foregroundMark x1="11833" y1="46750" x2="11833" y2="46750"/>
                        <a14:foregroundMark x1="38333" y1="54000" x2="38333" y2="54000"/>
                        <a14:foregroundMark x1="43500" y1="57000" x2="43500" y2="57000"/>
                        <a14:foregroundMark x1="48833" y1="55000" x2="48833" y2="55000"/>
                        <a14:foregroundMark x1="48500" y1="40500" x2="48500" y2="40500"/>
                        <a14:foregroundMark x1="52667" y1="47250" x2="52667" y2="47250"/>
                        <a14:foregroundMark x1="11833" y1="45250" x2="11833" y2="45250"/>
                        <a14:foregroundMark x1="57833" y1="51250" x2="57833" y2="51250"/>
                        <a14:foregroundMark x1="70333" y1="55750" x2="70333" y2="55750"/>
                        <a14:foregroundMark x1="70500" y1="51500" x2="70500" y2="51500"/>
                        <a14:foregroundMark x1="63833" y1="45500" x2="63833" y2="45500"/>
                        <a14:foregroundMark x1="63833" y1="45500" x2="63833" y2="45500"/>
                        <a14:foregroundMark x1="63833" y1="45500" x2="63833" y2="45500"/>
                        <a14:foregroundMark x1="63833" y1="44000" x2="63833" y2="44000"/>
                        <a14:foregroundMark x1="65000" y1="40250" x2="65000" y2="40250"/>
                        <a14:foregroundMark x1="65000" y1="40250" x2="65000" y2="40250"/>
                        <a14:foregroundMark x1="70000" y1="40000" x2="70000" y2="40000"/>
                        <a14:foregroundMark x1="70000" y1="40000" x2="70000" y2="40000"/>
                        <a14:foregroundMark x1="67500" y1="48000" x2="67500" y2="48000"/>
                        <a14:foregroundMark x1="73833" y1="50500" x2="73833" y2="50500"/>
                        <a14:foregroundMark x1="73833" y1="44250" x2="73833" y2="44250"/>
                        <a14:foregroundMark x1="83667" y1="50750" x2="83667" y2="50750"/>
                        <a14:foregroundMark x1="83667" y1="50750" x2="83667" y2="50750"/>
                        <a14:foregroundMark x1="83667" y1="50750" x2="83667" y2="50750"/>
                        <a14:foregroundMark x1="83500" y1="48500" x2="83500" y2="48500"/>
                        <a14:foregroundMark x1="83500" y1="48500" x2="83500" y2="48500"/>
                        <a14:foregroundMark x1="83000" y1="46250" x2="83000" y2="46250"/>
                        <a14:foregroundMark x1="80000" y1="44750" x2="80000" y2="44750"/>
                        <a14:foregroundMark x1="90833" y1="55750" x2="90833" y2="55750"/>
                        <a14:foregroundMark x1="94000" y1="57000" x2="94000" y2="57000"/>
                        <a14:foregroundMark x1="99000" y1="47250" x2="99000" y2="47250"/>
                        <a14:foregroundMark x1="94500" y1="57000" x2="94500" y2="57000"/>
                        <a14:foregroundMark x1="30833" y1="48750" x2="30833" y2="48750"/>
                        <a14:backgroundMark x1="95000" y1="57500" x2="95000" y2="57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06" b="32805"/>
          <a:stretch/>
        </p:blipFill>
        <p:spPr bwMode="auto">
          <a:xfrm>
            <a:off x="403794" y="6390247"/>
            <a:ext cx="1998778" cy="4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Medical with solid fill">
            <a:extLst>
              <a:ext uri="{FF2B5EF4-FFF2-40B4-BE49-F238E27FC236}">
                <a16:creationId xmlns:a16="http://schemas.microsoft.com/office/drawing/2014/main" id="{A7F8919F-717C-5B57-9708-D8CBDE130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5854" y="4938721"/>
            <a:ext cx="1687879" cy="1687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5DEB6-05B1-355E-1D9B-014C21E04537}"/>
              </a:ext>
            </a:extLst>
          </p:cNvPr>
          <p:cNvSpPr txBox="1"/>
          <p:nvPr/>
        </p:nvSpPr>
        <p:spPr>
          <a:xfrm>
            <a:off x="598087" y="231400"/>
            <a:ext cx="5634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Costs - USA</a:t>
            </a:r>
          </a:p>
        </p:txBody>
      </p:sp>
    </p:spTree>
    <p:extLst>
      <p:ext uri="{BB962C8B-B14F-4D97-AF65-F5344CB8AC3E}">
        <p14:creationId xmlns:p14="http://schemas.microsoft.com/office/powerpoint/2010/main" val="37904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4ED03AD-159F-69FB-FCCC-18ED3EECB2F9}"/>
              </a:ext>
            </a:extLst>
          </p:cNvPr>
          <p:cNvSpPr/>
          <p:nvPr/>
        </p:nvSpPr>
        <p:spPr>
          <a:xfrm rot="10800000" flipH="1">
            <a:off x="-1" y="0"/>
            <a:ext cx="5032023" cy="6858000"/>
          </a:xfrm>
          <a:prstGeom prst="homePlate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742B22-E755-2061-821E-4F114EBEF401}"/>
              </a:ext>
            </a:extLst>
          </p:cNvPr>
          <p:cNvSpPr/>
          <p:nvPr/>
        </p:nvSpPr>
        <p:spPr>
          <a:xfrm>
            <a:off x="71021" y="4849432"/>
            <a:ext cx="12192000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10055-39B0-57C4-F415-A139539FB79E}"/>
              </a:ext>
            </a:extLst>
          </p:cNvPr>
          <p:cNvCxnSpPr>
            <a:cxnSpLocks/>
          </p:cNvCxnSpPr>
          <p:nvPr/>
        </p:nvCxnSpPr>
        <p:spPr>
          <a:xfrm>
            <a:off x="0" y="5186044"/>
            <a:ext cx="12236387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AD650-C590-F815-0367-E1A1F37D4BD5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0" y="5338443"/>
            <a:ext cx="12263021" cy="36714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938BB7B-ADE3-7D3F-4FC8-98E9F5675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5589" y="6237493"/>
            <a:ext cx="2293957" cy="396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11C42-1DB2-0CC3-685F-DB9C7B1E1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441" y="6003789"/>
            <a:ext cx="1423065" cy="7722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B70AB85-F579-1333-0E44-14DD921F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000" r="96889">
                        <a14:foregroundMark x1="9556" y1="53800" x2="9556" y2="53800"/>
                        <a14:foregroundMark x1="13889" y1="56400" x2="13889" y2="56400"/>
                        <a14:foregroundMark x1="25778" y1="49600" x2="25778" y2="49600"/>
                        <a14:foregroundMark x1="33111" y1="48200" x2="33111" y2="48200"/>
                        <a14:foregroundMark x1="38333" y1="50000" x2="38333" y2="50000"/>
                        <a14:foregroundMark x1="33778" y1="34000" x2="33778" y2="34000"/>
                        <a14:foregroundMark x1="4111" y1="41000" x2="4111" y2="41000"/>
                        <a14:foregroundMark x1="61667" y1="55800" x2="61000" y2="51400"/>
                        <a14:foregroundMark x1="73222" y1="53000" x2="73556" y2="55400"/>
                        <a14:foregroundMark x1="84889" y1="49600" x2="85222" y2="52000"/>
                        <a14:foregroundMark x1="96556" y1="56000" x2="96556" y2="56000"/>
                        <a14:foregroundMark x1="96556" y1="53400" x2="96556" y2="53400"/>
                        <a14:foregroundMark x1="96889" y1="58600" x2="96889" y2="58600"/>
                        <a14:foregroundMark x1="96556" y1="59200" x2="96556" y2="59200"/>
                        <a14:foregroundMark x1="95889" y1="59800" x2="95889" y2="5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14" y="2719359"/>
            <a:ext cx="3999923" cy="222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1513" y="157309"/>
            <a:ext cx="7209367" cy="6087533"/>
            <a:chOff x="3572550" y="0"/>
            <a:chExt cx="5407025" cy="4565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5300" y="0"/>
              <a:ext cx="5253774" cy="44032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82075" y="152400"/>
              <a:ext cx="5253990" cy="4403725"/>
            </a:xfrm>
            <a:custGeom>
              <a:avLst/>
              <a:gdLst/>
              <a:ahLst/>
              <a:cxnLst/>
              <a:rect l="l" t="t" r="r" b="b"/>
              <a:pathLst>
                <a:path w="5253990" h="4403725">
                  <a:moveTo>
                    <a:pt x="0" y="0"/>
                  </a:moveTo>
                  <a:lnTo>
                    <a:pt x="5253899" y="0"/>
                  </a:lnTo>
                  <a:lnTo>
                    <a:pt x="5253899" y="4403399"/>
                  </a:lnTo>
                  <a:lnTo>
                    <a:pt x="0" y="44033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DA6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9017" y="2902256"/>
            <a:ext cx="4687410" cy="3833528"/>
          </a:xfrm>
          <a:prstGeom prst="rect">
            <a:avLst/>
          </a:prstGeom>
        </p:spPr>
        <p:txBody>
          <a:bodyPr vert="horz" wrap="square" lIns="0" tIns="138853" rIns="0" bIns="0" rtlCol="0">
            <a:spAutoFit/>
          </a:bodyPr>
          <a:lstStyle/>
          <a:p>
            <a:pPr marL="159169" indent="-142236">
              <a:buChar char="&gt;"/>
              <a:tabLst>
                <a:tab pos="159169" algn="l"/>
              </a:tabLst>
            </a:pPr>
            <a:r>
              <a:rPr sz="2800" dirty="0">
                <a:latin typeface="+mj-lt"/>
                <a:cs typeface="Tahoma"/>
              </a:rPr>
              <a:t>Actionable</a:t>
            </a:r>
            <a:r>
              <a:rPr sz="2800" spc="-67" dirty="0">
                <a:latin typeface="+mj-lt"/>
                <a:cs typeface="Tahoma"/>
              </a:rPr>
              <a:t> </a:t>
            </a:r>
            <a:r>
              <a:rPr sz="2800" spc="-13" dirty="0">
                <a:latin typeface="+mj-lt"/>
                <a:cs typeface="Tahoma"/>
              </a:rPr>
              <a:t>Insights</a:t>
            </a:r>
            <a:endParaRPr sz="2800" dirty="0">
              <a:latin typeface="+mj-lt"/>
              <a:cs typeface="Tahoma"/>
            </a:endParaRPr>
          </a:p>
          <a:p>
            <a:pPr marL="159169" indent="-142236">
              <a:buChar char="&gt;"/>
              <a:tabLst>
                <a:tab pos="159169" algn="l"/>
              </a:tabLst>
            </a:pPr>
            <a:r>
              <a:rPr sz="2800" spc="-13" dirty="0">
                <a:latin typeface="+mj-lt"/>
                <a:cs typeface="Tahoma"/>
              </a:rPr>
              <a:t>Automated</a:t>
            </a:r>
            <a:r>
              <a:rPr sz="2800" spc="-140" dirty="0">
                <a:latin typeface="+mj-lt"/>
                <a:cs typeface="Tahoma"/>
              </a:rPr>
              <a:t> </a:t>
            </a:r>
            <a:r>
              <a:rPr sz="2800" spc="-13" dirty="0">
                <a:latin typeface="+mj-lt"/>
                <a:cs typeface="Tahoma"/>
              </a:rPr>
              <a:t>Reports</a:t>
            </a:r>
            <a:endParaRPr sz="2800" dirty="0">
              <a:latin typeface="+mj-lt"/>
              <a:cs typeface="Tahoma"/>
            </a:endParaRPr>
          </a:p>
          <a:p>
            <a:pPr marL="159169" indent="-142236">
              <a:buChar char="&gt;"/>
              <a:tabLst>
                <a:tab pos="159169" algn="l"/>
              </a:tabLst>
            </a:pPr>
            <a:r>
              <a:rPr sz="2800" spc="-13" dirty="0">
                <a:latin typeface="+mj-lt"/>
                <a:cs typeface="Tahoma"/>
              </a:rPr>
              <a:t>Easy</a:t>
            </a:r>
            <a:r>
              <a:rPr sz="2800" spc="-160" dirty="0">
                <a:latin typeface="+mj-lt"/>
                <a:cs typeface="Tahoma"/>
              </a:rPr>
              <a:t> </a:t>
            </a:r>
            <a:r>
              <a:rPr sz="2800" dirty="0">
                <a:latin typeface="+mj-lt"/>
                <a:cs typeface="Tahoma"/>
              </a:rPr>
              <a:t>to</a:t>
            </a:r>
            <a:r>
              <a:rPr sz="2800" spc="-152" dirty="0">
                <a:latin typeface="+mj-lt"/>
                <a:cs typeface="Tahoma"/>
              </a:rPr>
              <a:t> </a:t>
            </a:r>
            <a:r>
              <a:rPr sz="2800" spc="-33" dirty="0">
                <a:latin typeface="+mj-lt"/>
                <a:cs typeface="Tahoma"/>
              </a:rPr>
              <a:t>Use</a:t>
            </a:r>
            <a:endParaRPr sz="2800" dirty="0">
              <a:latin typeface="+mj-lt"/>
              <a:cs typeface="Tahoma"/>
            </a:endParaRPr>
          </a:p>
          <a:p>
            <a:pPr marL="159169" indent="-142236">
              <a:buChar char="&gt;"/>
              <a:tabLst>
                <a:tab pos="159169" algn="l"/>
              </a:tabLst>
            </a:pPr>
            <a:r>
              <a:rPr lang="en-US" sz="2800" dirty="0">
                <a:latin typeface="+mj-lt"/>
                <a:cs typeface="Tahoma"/>
              </a:rPr>
              <a:t>Analyst</a:t>
            </a:r>
          </a:p>
          <a:p>
            <a:pPr marL="16933">
              <a:tabLst>
                <a:tab pos="159169" algn="l"/>
              </a:tabLst>
            </a:pPr>
            <a:r>
              <a:rPr lang="en-US" sz="2800" dirty="0">
                <a:latin typeface="+mj-lt"/>
                <a:cs typeface="Tahoma"/>
              </a:rPr>
              <a:t> - Access to normalized,   enriched data</a:t>
            </a:r>
          </a:p>
          <a:p>
            <a:pPr marL="16933">
              <a:tabLst>
                <a:tab pos="159169" algn="l"/>
              </a:tabLst>
            </a:pPr>
            <a:r>
              <a:rPr lang="en-US" sz="2800" dirty="0">
                <a:latin typeface="+mj-lt"/>
                <a:cs typeface="Tahoma"/>
              </a:rPr>
              <a:t> - Deep dive analysis</a:t>
            </a:r>
          </a:p>
          <a:p>
            <a:pPr marL="16933">
              <a:tabLst>
                <a:tab pos="159169" algn="l"/>
              </a:tabLst>
            </a:pPr>
            <a:r>
              <a:rPr lang="en-US" sz="2800" dirty="0">
                <a:latin typeface="+mj-lt"/>
                <a:cs typeface="Tahoma"/>
              </a:rPr>
              <a:t> - Custom reporting</a:t>
            </a:r>
          </a:p>
          <a:p>
            <a:pPr marL="159169" indent="-142236">
              <a:buChar char="&gt;"/>
              <a:tabLst>
                <a:tab pos="159169" algn="l"/>
              </a:tabLst>
            </a:pPr>
            <a:endParaRPr lang="en-US" sz="1600" dirty="0">
              <a:latin typeface="+mj-lt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9017" y="702767"/>
            <a:ext cx="3446956" cy="2100575"/>
          </a:xfrm>
          <a:prstGeom prst="rect">
            <a:avLst/>
          </a:prstGeom>
        </p:spPr>
        <p:txBody>
          <a:bodyPr vert="horz" wrap="square" lIns="0" tIns="99060" rIns="0" bIns="0" rtlCol="0" anchor="ctr">
            <a:spAutoFit/>
          </a:bodyPr>
          <a:lstStyle/>
          <a:p>
            <a:pPr marL="16933" marR="6773">
              <a:lnSpc>
                <a:spcPts val="5187"/>
              </a:lnSpc>
              <a:spcBef>
                <a:spcPts val="780"/>
              </a:spcBef>
            </a:pPr>
            <a:r>
              <a:rPr lang="en-US" spc="-67" dirty="0">
                <a:solidFill>
                  <a:srgbClr val="000000"/>
                </a:solidFill>
                <a:latin typeface="+mn-lt"/>
                <a:cs typeface="Times New Roman"/>
              </a:rPr>
              <a:t>Data </a:t>
            </a:r>
            <a:r>
              <a:rPr spc="-67" dirty="0">
                <a:solidFill>
                  <a:srgbClr val="000000"/>
                </a:solidFill>
                <a:latin typeface="+mn-lt"/>
                <a:cs typeface="Times New Roman"/>
              </a:rPr>
              <a:t>Complexity </a:t>
            </a:r>
            <a:r>
              <a:rPr spc="-13" dirty="0">
                <a:solidFill>
                  <a:srgbClr val="000000"/>
                </a:solidFill>
                <a:latin typeface="+mn-lt"/>
                <a:cs typeface="Times New Roman"/>
              </a:rPr>
              <a:t>Simplified</a:t>
            </a:r>
          </a:p>
        </p:txBody>
      </p:sp>
      <p:pic>
        <p:nvPicPr>
          <p:cNvPr id="10" name="object 18">
            <a:extLst>
              <a:ext uri="{FF2B5EF4-FFF2-40B4-BE49-F238E27FC236}">
                <a16:creationId xmlns:a16="http://schemas.microsoft.com/office/drawing/2014/main" id="{ADF2E418-8B7D-B95F-2541-8CA74F61AC8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3527" y="6049730"/>
            <a:ext cx="2057353" cy="8302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A34CBA-46A9-8B44-5114-9F6996940E14}"/>
              </a:ext>
            </a:extLst>
          </p:cNvPr>
          <p:cNvCxnSpPr>
            <a:cxnSpLocks/>
          </p:cNvCxnSpPr>
          <p:nvPr/>
        </p:nvCxnSpPr>
        <p:spPr>
          <a:xfrm>
            <a:off x="-44389" y="339120"/>
            <a:ext cx="12236387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788D89-D495-297D-B6D5-E70395DDCEC5}"/>
              </a:ext>
            </a:extLst>
          </p:cNvPr>
          <p:cNvCxnSpPr>
            <a:cxnSpLocks/>
          </p:cNvCxnSpPr>
          <p:nvPr/>
        </p:nvCxnSpPr>
        <p:spPr>
          <a:xfrm>
            <a:off x="-44389" y="491519"/>
            <a:ext cx="12263021" cy="36714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0AFF67D-2050-0879-D05A-5139937E53CC}"/>
              </a:ext>
            </a:extLst>
          </p:cNvPr>
          <p:cNvSpPr/>
          <p:nvPr/>
        </p:nvSpPr>
        <p:spPr>
          <a:xfrm rot="10800000" flipH="1">
            <a:off x="0" y="0"/>
            <a:ext cx="12236387" cy="6858000"/>
          </a:xfrm>
          <a:prstGeom prst="homePlate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A2A27-DE51-7A39-13F8-8AF2AA127AAF}"/>
              </a:ext>
            </a:extLst>
          </p:cNvPr>
          <p:cNvSpPr/>
          <p:nvPr/>
        </p:nvSpPr>
        <p:spPr>
          <a:xfrm>
            <a:off x="71021" y="4849432"/>
            <a:ext cx="12192000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F2F7F5-3BB4-FD8E-2451-BC0F349C9589}"/>
              </a:ext>
            </a:extLst>
          </p:cNvPr>
          <p:cNvCxnSpPr>
            <a:cxnSpLocks/>
          </p:cNvCxnSpPr>
          <p:nvPr/>
        </p:nvCxnSpPr>
        <p:spPr>
          <a:xfrm>
            <a:off x="0" y="5186044"/>
            <a:ext cx="12236387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FA89E4-1F2D-71C3-12D8-B7D89AFB44BA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0" y="5338443"/>
            <a:ext cx="12263021" cy="36714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6617676" y="2350309"/>
            <a:ext cx="5503110" cy="230832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6933">
              <a:spcBef>
                <a:spcPts val="800"/>
              </a:spcBef>
            </a:pPr>
            <a:r>
              <a:rPr sz="2400" b="1" spc="-152" dirty="0">
                <a:solidFill>
                  <a:schemeClr val="bg1"/>
                </a:solidFill>
                <a:cs typeface="Tahoma"/>
              </a:rPr>
              <a:t>Show</a:t>
            </a:r>
            <a:r>
              <a:rPr sz="2400" b="1" spc="-127" dirty="0">
                <a:solidFill>
                  <a:schemeClr val="bg1"/>
                </a:solidFill>
                <a:cs typeface="Tahoma"/>
              </a:rPr>
              <a:t> </a:t>
            </a:r>
            <a:r>
              <a:rPr sz="2400" b="1" spc="-13" dirty="0">
                <a:solidFill>
                  <a:schemeClr val="bg1"/>
                </a:solidFill>
                <a:cs typeface="Tahoma"/>
              </a:rPr>
              <a:t>Value</a:t>
            </a:r>
            <a:endParaRPr sz="2400" dirty="0">
              <a:solidFill>
                <a:schemeClr val="bg1"/>
              </a:solidFill>
              <a:cs typeface="Tahoma"/>
            </a:endParaRPr>
          </a:p>
          <a:p>
            <a:pPr marL="126997">
              <a:spcBef>
                <a:spcPts val="667"/>
              </a:spcBef>
            </a:pPr>
            <a:r>
              <a:rPr sz="2400" dirty="0">
                <a:solidFill>
                  <a:schemeClr val="bg1"/>
                </a:solidFill>
                <a:cs typeface="MS PGothic"/>
              </a:rPr>
              <a:t>〉</a:t>
            </a:r>
            <a:r>
              <a:rPr lang="en-US" sz="2400" dirty="0">
                <a:solidFill>
                  <a:schemeClr val="bg1"/>
                </a:solidFill>
                <a:cs typeface="Tahoma"/>
              </a:rPr>
              <a:t>Timeline</a:t>
            </a:r>
            <a:r>
              <a:rPr sz="2400" spc="-100" dirty="0">
                <a:solidFill>
                  <a:schemeClr val="bg1"/>
                </a:solidFill>
                <a:cs typeface="Tahoma"/>
              </a:rPr>
              <a:t> 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Tracking</a:t>
            </a:r>
            <a:endParaRPr sz="2400" dirty="0">
              <a:solidFill>
                <a:schemeClr val="bg1"/>
              </a:solidFill>
              <a:cs typeface="Tahoma"/>
            </a:endParaRPr>
          </a:p>
          <a:p>
            <a:pPr marL="126997">
              <a:spcBef>
                <a:spcPts val="667"/>
              </a:spcBef>
            </a:pPr>
            <a:r>
              <a:rPr sz="2400" dirty="0">
                <a:solidFill>
                  <a:schemeClr val="bg1"/>
                </a:solidFill>
                <a:cs typeface="MS PGothic"/>
              </a:rPr>
              <a:t>〉</a:t>
            </a:r>
            <a:r>
              <a:rPr sz="2400" dirty="0">
                <a:solidFill>
                  <a:schemeClr val="bg1"/>
                </a:solidFill>
                <a:cs typeface="Tahoma"/>
              </a:rPr>
              <a:t>Medical</a:t>
            </a:r>
            <a:r>
              <a:rPr sz="2400" spc="-140" dirty="0">
                <a:solidFill>
                  <a:schemeClr val="bg1"/>
                </a:solidFill>
                <a:cs typeface="Tahoma"/>
              </a:rPr>
              <a:t> </a:t>
            </a:r>
            <a:r>
              <a:rPr sz="2400" dirty="0">
                <a:solidFill>
                  <a:schemeClr val="bg1"/>
                </a:solidFill>
                <a:cs typeface="Tahoma"/>
              </a:rPr>
              <a:t>Cost</a:t>
            </a:r>
            <a:r>
              <a:rPr sz="2400" spc="-140" dirty="0">
                <a:solidFill>
                  <a:schemeClr val="bg1"/>
                </a:solidFill>
                <a:cs typeface="Tahoma"/>
              </a:rPr>
              <a:t> 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Savings</a:t>
            </a:r>
            <a:r>
              <a:rPr lang="en-US" sz="2400" spc="-13" dirty="0">
                <a:solidFill>
                  <a:schemeClr val="bg1"/>
                </a:solidFill>
                <a:cs typeface="Tahoma"/>
              </a:rPr>
              <a:t> &amp; Rx Savings</a:t>
            </a:r>
            <a:endParaRPr sz="2400" dirty="0">
              <a:solidFill>
                <a:schemeClr val="bg1"/>
              </a:solidFill>
              <a:cs typeface="Tahoma"/>
            </a:endParaRPr>
          </a:p>
          <a:p>
            <a:pPr marL="126997">
              <a:spcBef>
                <a:spcPts val="667"/>
              </a:spcBef>
            </a:pPr>
            <a:r>
              <a:rPr sz="2400" dirty="0">
                <a:solidFill>
                  <a:schemeClr val="bg1"/>
                </a:solidFill>
                <a:cs typeface="MS PGothic"/>
              </a:rPr>
              <a:t>〉</a:t>
            </a:r>
            <a:r>
              <a:rPr sz="2400" dirty="0">
                <a:solidFill>
                  <a:schemeClr val="bg1"/>
                </a:solidFill>
                <a:cs typeface="Tahoma"/>
              </a:rPr>
              <a:t>Steered</a:t>
            </a:r>
            <a:r>
              <a:rPr sz="2400" spc="-140" dirty="0">
                <a:solidFill>
                  <a:schemeClr val="bg1"/>
                </a:solidFill>
                <a:cs typeface="Tahoma"/>
              </a:rPr>
              <a:t> </a:t>
            </a:r>
            <a:r>
              <a:rPr sz="2400" spc="-27" dirty="0">
                <a:solidFill>
                  <a:schemeClr val="bg1"/>
                </a:solidFill>
                <a:cs typeface="Tahoma"/>
              </a:rPr>
              <a:t>Care</a:t>
            </a:r>
            <a:r>
              <a:rPr lang="en-US" sz="2400" spc="-27" dirty="0">
                <a:solidFill>
                  <a:schemeClr val="bg1"/>
                </a:solidFill>
                <a:cs typeface="Tahoma"/>
              </a:rPr>
              <a:t> (Site of Service)</a:t>
            </a:r>
            <a:endParaRPr sz="2400" dirty="0">
              <a:solidFill>
                <a:schemeClr val="bg1"/>
              </a:solidFill>
              <a:cs typeface="Tahoma"/>
            </a:endParaRPr>
          </a:p>
          <a:p>
            <a:pPr marL="126997">
              <a:spcBef>
                <a:spcPts val="667"/>
              </a:spcBef>
            </a:pPr>
            <a:r>
              <a:rPr sz="2400" dirty="0">
                <a:solidFill>
                  <a:schemeClr val="bg1"/>
                </a:solidFill>
                <a:cs typeface="MS PGothic"/>
              </a:rPr>
              <a:t>〉</a:t>
            </a:r>
            <a:r>
              <a:rPr sz="2400" dirty="0">
                <a:solidFill>
                  <a:schemeClr val="bg1"/>
                </a:solidFill>
                <a:cs typeface="Tahoma"/>
              </a:rPr>
              <a:t>Complications</a:t>
            </a:r>
            <a:r>
              <a:rPr sz="2400" spc="-33" dirty="0">
                <a:solidFill>
                  <a:schemeClr val="bg1"/>
                </a:solidFill>
                <a:cs typeface="Tahoma"/>
              </a:rPr>
              <a:t> 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Avoided</a:t>
            </a:r>
            <a:endParaRPr sz="2400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159" y="2448343"/>
            <a:ext cx="5355188" cy="17637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767061">
              <a:spcBef>
                <a:spcPts val="133"/>
              </a:spcBef>
            </a:pPr>
            <a:r>
              <a:rPr sz="2400" b="1" spc="-113" dirty="0">
                <a:solidFill>
                  <a:schemeClr val="bg1"/>
                </a:solidFill>
                <a:cs typeface="Tahoma"/>
              </a:rPr>
              <a:t>Discover</a:t>
            </a:r>
            <a:r>
              <a:rPr sz="2400" b="1" spc="-87" dirty="0">
                <a:solidFill>
                  <a:schemeClr val="bg1"/>
                </a:solidFill>
                <a:cs typeface="Tahoma"/>
              </a:rPr>
              <a:t> </a:t>
            </a:r>
            <a:r>
              <a:rPr sz="2400" b="1" spc="-113" dirty="0">
                <a:solidFill>
                  <a:schemeClr val="bg1"/>
                </a:solidFill>
                <a:cs typeface="Tahoma"/>
              </a:rPr>
              <a:t>Opportunities </a:t>
            </a:r>
            <a:r>
              <a:rPr sz="2400" b="1" spc="-133" dirty="0">
                <a:solidFill>
                  <a:schemeClr val="bg1"/>
                </a:solidFill>
                <a:cs typeface="Tahoma"/>
              </a:rPr>
              <a:t>with</a:t>
            </a:r>
            <a:r>
              <a:rPr sz="2400" b="1" spc="-127" dirty="0">
                <a:solidFill>
                  <a:schemeClr val="bg1"/>
                </a:solidFill>
                <a:cs typeface="Tahoma"/>
              </a:rPr>
              <a:t> </a:t>
            </a:r>
            <a:r>
              <a:rPr sz="2400" b="1" spc="-13" dirty="0">
                <a:solidFill>
                  <a:schemeClr val="bg1"/>
                </a:solidFill>
                <a:cs typeface="Tahoma"/>
              </a:rPr>
              <a:t>Insights</a:t>
            </a:r>
            <a:endParaRPr sz="2400" dirty="0">
              <a:solidFill>
                <a:schemeClr val="bg1"/>
              </a:solidFill>
              <a:cs typeface="Tahoma"/>
            </a:endParaRPr>
          </a:p>
          <a:p>
            <a:pPr marL="203195" marR="6773" indent="-76198">
              <a:spcBef>
                <a:spcPts val="667"/>
              </a:spcBef>
            </a:pPr>
            <a:r>
              <a:rPr sz="2400" dirty="0">
                <a:solidFill>
                  <a:schemeClr val="bg1"/>
                </a:solidFill>
                <a:cs typeface="MS PGothic"/>
              </a:rPr>
              <a:t>〉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Determine</a:t>
            </a:r>
            <a:r>
              <a:rPr sz="2400" spc="-107" dirty="0">
                <a:solidFill>
                  <a:schemeClr val="bg1"/>
                </a:solidFill>
                <a:cs typeface="Tahoma"/>
              </a:rPr>
              <a:t> </a:t>
            </a:r>
            <a:r>
              <a:rPr sz="2400" dirty="0">
                <a:solidFill>
                  <a:schemeClr val="bg1"/>
                </a:solidFill>
                <a:cs typeface="Tahoma"/>
              </a:rPr>
              <a:t>Best</a:t>
            </a:r>
            <a:r>
              <a:rPr sz="2400" spc="-107" dirty="0">
                <a:solidFill>
                  <a:schemeClr val="bg1"/>
                </a:solidFill>
                <a:cs typeface="Tahoma"/>
              </a:rPr>
              <a:t> 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Opportunities for</a:t>
            </a:r>
            <a:r>
              <a:rPr sz="2400" spc="-167" dirty="0">
                <a:solidFill>
                  <a:schemeClr val="bg1"/>
                </a:solidFill>
                <a:cs typeface="Tahoma"/>
              </a:rPr>
              <a:t> 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Impact</a:t>
            </a:r>
            <a:endParaRPr sz="2400" dirty="0">
              <a:solidFill>
                <a:schemeClr val="bg1"/>
              </a:solidFill>
              <a:cs typeface="Tahoma"/>
            </a:endParaRPr>
          </a:p>
          <a:p>
            <a:pPr marL="126997">
              <a:spcBef>
                <a:spcPts val="667"/>
              </a:spcBef>
            </a:pPr>
            <a:r>
              <a:rPr sz="2400" dirty="0">
                <a:solidFill>
                  <a:schemeClr val="bg1"/>
                </a:solidFill>
                <a:cs typeface="MS PGothic"/>
              </a:rPr>
              <a:t>〉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Create</a:t>
            </a:r>
            <a:r>
              <a:rPr sz="2400" spc="-100" dirty="0">
                <a:solidFill>
                  <a:schemeClr val="bg1"/>
                </a:solidFill>
                <a:cs typeface="Tahoma"/>
              </a:rPr>
              <a:t> </a:t>
            </a:r>
            <a:r>
              <a:rPr sz="2400" dirty="0">
                <a:solidFill>
                  <a:schemeClr val="bg1"/>
                </a:solidFill>
                <a:cs typeface="Tahoma"/>
              </a:rPr>
              <a:t>Focus</a:t>
            </a:r>
            <a:r>
              <a:rPr sz="2400" spc="-100" dirty="0">
                <a:solidFill>
                  <a:schemeClr val="bg1"/>
                </a:solidFill>
                <a:cs typeface="Tahoma"/>
              </a:rPr>
              <a:t> 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Populations</a:t>
            </a:r>
            <a:endParaRPr sz="2400" dirty="0">
              <a:solidFill>
                <a:schemeClr val="bg1"/>
              </a:solidFill>
              <a:cs typeface="Tahoma"/>
            </a:endParaRPr>
          </a:p>
          <a:p>
            <a:pPr marL="126997">
              <a:spcBef>
                <a:spcPts val="667"/>
              </a:spcBef>
            </a:pPr>
            <a:r>
              <a:rPr sz="2400" dirty="0">
                <a:solidFill>
                  <a:schemeClr val="bg1"/>
                </a:solidFill>
                <a:cs typeface="MS PGothic"/>
              </a:rPr>
              <a:t>〉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Understand</a:t>
            </a:r>
            <a:r>
              <a:rPr sz="2400" spc="-140" dirty="0">
                <a:solidFill>
                  <a:schemeClr val="bg1"/>
                </a:solidFill>
                <a:cs typeface="Tahoma"/>
              </a:rPr>
              <a:t> </a:t>
            </a:r>
            <a:r>
              <a:rPr sz="2400" spc="-13" dirty="0">
                <a:solidFill>
                  <a:schemeClr val="bg1"/>
                </a:solidFill>
                <a:cs typeface="Tahoma"/>
              </a:rPr>
              <a:t>Strategies</a:t>
            </a:r>
            <a:endParaRPr sz="2400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7048" y="726439"/>
            <a:ext cx="8400218" cy="1327714"/>
          </a:xfrm>
          <a:prstGeom prst="rect">
            <a:avLst/>
          </a:prstGeom>
        </p:spPr>
        <p:txBody>
          <a:bodyPr vert="horz" wrap="square" lIns="0" tIns="21505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693"/>
              </a:spcBef>
            </a:pPr>
            <a:r>
              <a:rPr spc="-73" dirty="0">
                <a:solidFill>
                  <a:schemeClr val="bg1"/>
                </a:solidFill>
                <a:latin typeface="+mn-lt"/>
                <a:cs typeface="Times New Roman"/>
              </a:rPr>
              <a:t>Actionable</a:t>
            </a:r>
            <a:r>
              <a:rPr spc="-193" dirty="0">
                <a:solidFill>
                  <a:schemeClr val="bg1"/>
                </a:solidFill>
                <a:latin typeface="+mn-lt"/>
                <a:cs typeface="Times New Roman"/>
              </a:rPr>
              <a:t> </a:t>
            </a:r>
            <a:r>
              <a:rPr spc="-27" dirty="0">
                <a:solidFill>
                  <a:schemeClr val="bg1"/>
                </a:solidFill>
                <a:latin typeface="+mn-lt"/>
                <a:cs typeface="Times New Roman"/>
              </a:rPr>
              <a:t>Data</a:t>
            </a:r>
          </a:p>
          <a:p>
            <a:pPr marL="16933">
              <a:lnSpc>
                <a:spcPct val="100000"/>
              </a:lnSpc>
              <a:spcBef>
                <a:spcPts val="479"/>
              </a:spcBef>
            </a:pPr>
            <a:r>
              <a:rPr sz="2400" spc="-127" dirty="0">
                <a:solidFill>
                  <a:schemeClr val="bg1"/>
                </a:solidFill>
                <a:latin typeface="+mn-lt"/>
                <a:cs typeface="Tahoma"/>
              </a:rPr>
              <a:t>Answering</a:t>
            </a:r>
            <a:r>
              <a:rPr sz="2400" spc="-73" dirty="0">
                <a:solidFill>
                  <a:schemeClr val="bg1"/>
                </a:solidFill>
                <a:latin typeface="+mn-lt"/>
                <a:cs typeface="Tahoma"/>
              </a:rPr>
              <a:t> </a:t>
            </a:r>
            <a:r>
              <a:rPr sz="2400" spc="-113" dirty="0">
                <a:solidFill>
                  <a:schemeClr val="bg1"/>
                </a:solidFill>
                <a:latin typeface="+mn-lt"/>
                <a:cs typeface="Tahoma"/>
              </a:rPr>
              <a:t>the,</a:t>
            </a:r>
            <a:r>
              <a:rPr sz="2400" spc="-73" dirty="0">
                <a:solidFill>
                  <a:schemeClr val="bg1"/>
                </a:solidFill>
                <a:latin typeface="+mn-lt"/>
                <a:cs typeface="Tahoma"/>
              </a:rPr>
              <a:t> </a:t>
            </a:r>
            <a:r>
              <a:rPr sz="2400" spc="-152" dirty="0">
                <a:solidFill>
                  <a:schemeClr val="bg1"/>
                </a:solidFill>
                <a:latin typeface="+mn-lt"/>
                <a:cs typeface="Tahoma"/>
              </a:rPr>
              <a:t>“So</a:t>
            </a:r>
            <a:r>
              <a:rPr sz="2400" spc="-67" dirty="0">
                <a:solidFill>
                  <a:schemeClr val="bg1"/>
                </a:solidFill>
                <a:latin typeface="+mn-lt"/>
                <a:cs typeface="Tahoma"/>
              </a:rPr>
              <a:t> </a:t>
            </a:r>
            <a:r>
              <a:rPr sz="2400" spc="-173" dirty="0">
                <a:solidFill>
                  <a:schemeClr val="bg1"/>
                </a:solidFill>
                <a:latin typeface="+mn-lt"/>
                <a:cs typeface="Tahoma"/>
              </a:rPr>
              <a:t>now</a:t>
            </a:r>
            <a:r>
              <a:rPr sz="2400" spc="-73" dirty="0">
                <a:solidFill>
                  <a:schemeClr val="bg1"/>
                </a:solidFill>
                <a:latin typeface="+mn-lt"/>
                <a:cs typeface="Tahoma"/>
              </a:rPr>
              <a:t> </a:t>
            </a:r>
            <a:r>
              <a:rPr sz="2400" spc="-152" dirty="0">
                <a:solidFill>
                  <a:schemeClr val="bg1"/>
                </a:solidFill>
                <a:latin typeface="+mn-lt"/>
                <a:cs typeface="Tahoma"/>
              </a:rPr>
              <a:t>what?”</a:t>
            </a:r>
            <a:r>
              <a:rPr sz="2400" spc="-67" dirty="0">
                <a:solidFill>
                  <a:schemeClr val="bg1"/>
                </a:solidFill>
                <a:latin typeface="+mn-lt"/>
                <a:cs typeface="Tahoma"/>
              </a:rPr>
              <a:t> </a:t>
            </a:r>
            <a:r>
              <a:rPr sz="2400" spc="-127" dirty="0">
                <a:solidFill>
                  <a:schemeClr val="bg1"/>
                </a:solidFill>
                <a:latin typeface="+mn-lt"/>
                <a:cs typeface="Tahoma"/>
              </a:rPr>
              <a:t>with</a:t>
            </a:r>
            <a:r>
              <a:rPr sz="2400" spc="-73" dirty="0">
                <a:solidFill>
                  <a:schemeClr val="bg1"/>
                </a:solidFill>
                <a:latin typeface="+mn-lt"/>
                <a:cs typeface="Tahoma"/>
              </a:rPr>
              <a:t> </a:t>
            </a:r>
            <a:r>
              <a:rPr sz="2400" spc="-113" dirty="0">
                <a:solidFill>
                  <a:schemeClr val="bg1"/>
                </a:solidFill>
                <a:latin typeface="+mn-lt"/>
                <a:cs typeface="Tahoma"/>
              </a:rPr>
              <a:t>industry-</a:t>
            </a:r>
            <a:r>
              <a:rPr sz="2400" spc="-107" dirty="0">
                <a:solidFill>
                  <a:schemeClr val="bg1"/>
                </a:solidFill>
                <a:latin typeface="+mn-lt"/>
                <a:cs typeface="Tahoma"/>
              </a:rPr>
              <a:t>backed</a:t>
            </a:r>
            <a:r>
              <a:rPr sz="2400" spc="-73" dirty="0">
                <a:solidFill>
                  <a:schemeClr val="bg1"/>
                </a:solidFill>
                <a:latin typeface="+mn-lt"/>
                <a:cs typeface="Tahoma"/>
              </a:rPr>
              <a:t> </a:t>
            </a:r>
            <a:r>
              <a:rPr sz="2400" spc="-93" dirty="0">
                <a:solidFill>
                  <a:schemeClr val="bg1"/>
                </a:solidFill>
                <a:latin typeface="+mn-lt"/>
                <a:cs typeface="Tahoma"/>
              </a:rPr>
              <a:t>Strategies</a:t>
            </a:r>
            <a:r>
              <a:rPr sz="2400" spc="-67" dirty="0">
                <a:solidFill>
                  <a:schemeClr val="bg1"/>
                </a:solidFill>
                <a:latin typeface="+mn-lt"/>
                <a:cs typeface="Tahoma"/>
              </a:rPr>
              <a:t> </a:t>
            </a:r>
            <a:r>
              <a:rPr sz="2400" spc="-133" dirty="0">
                <a:solidFill>
                  <a:schemeClr val="bg1"/>
                </a:solidFill>
                <a:latin typeface="+mn-lt"/>
                <a:cs typeface="Tahoma"/>
              </a:rPr>
              <a:t>and</a:t>
            </a:r>
            <a:r>
              <a:rPr sz="2400" spc="-73" dirty="0">
                <a:solidFill>
                  <a:schemeClr val="bg1"/>
                </a:solidFill>
                <a:latin typeface="+mn-lt"/>
                <a:cs typeface="Tahoma"/>
              </a:rPr>
              <a:t> </a:t>
            </a:r>
            <a:r>
              <a:rPr sz="2400" spc="-27" dirty="0">
                <a:solidFill>
                  <a:schemeClr val="bg1"/>
                </a:solidFill>
                <a:latin typeface="+mn-lt"/>
                <a:cs typeface="Tahoma"/>
              </a:rPr>
              <a:t>Tools</a:t>
            </a:r>
            <a:endParaRPr sz="2400" dirty="0">
              <a:solidFill>
                <a:schemeClr val="bg1"/>
              </a:solidFill>
              <a:latin typeface="+mn-lt"/>
              <a:cs typeface="Tahoma"/>
            </a:endParaRPr>
          </a:p>
        </p:txBody>
      </p:sp>
      <p:pic>
        <p:nvPicPr>
          <p:cNvPr id="12" name="object 18">
            <a:extLst>
              <a:ext uri="{FF2B5EF4-FFF2-40B4-BE49-F238E27FC236}">
                <a16:creationId xmlns:a16="http://schemas.microsoft.com/office/drawing/2014/main" id="{4290E545-3910-5ACD-1C11-A4A6733474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3527" y="6049730"/>
            <a:ext cx="2057353" cy="830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CB02D88-F0A8-48AA-3086-F044DB232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1" t="11256" r="13127" b="25761"/>
          <a:stretch/>
        </p:blipFill>
        <p:spPr bwMode="auto">
          <a:xfrm>
            <a:off x="7377344" y="5671039"/>
            <a:ext cx="2186220" cy="10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239349D-F982-35DA-3E81-347EC3DDC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2"/>
          <a:stretch/>
        </p:blipFill>
        <p:spPr bwMode="auto">
          <a:xfrm>
            <a:off x="10865413" y="5671039"/>
            <a:ext cx="122322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E4ED03AD-159F-69FB-FCCC-18ED3EECB2F9}"/>
              </a:ext>
            </a:extLst>
          </p:cNvPr>
          <p:cNvSpPr/>
          <p:nvPr/>
        </p:nvSpPr>
        <p:spPr>
          <a:xfrm>
            <a:off x="7237753" y="0"/>
            <a:ext cx="6152732" cy="6858000"/>
          </a:xfrm>
          <a:prstGeom prst="flowChartMerge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742B22-E755-2061-821E-4F114EBEF401}"/>
              </a:ext>
            </a:extLst>
          </p:cNvPr>
          <p:cNvSpPr/>
          <p:nvPr/>
        </p:nvSpPr>
        <p:spPr>
          <a:xfrm>
            <a:off x="0" y="577788"/>
            <a:ext cx="12192000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10055-39B0-57C4-F415-A139539FB79E}"/>
              </a:ext>
            </a:extLst>
          </p:cNvPr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AD650-C590-F815-0367-E1A1F37D4BD5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-16281" y="1066799"/>
            <a:ext cx="12208281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9">
            <a:extLst>
              <a:ext uri="{FF2B5EF4-FFF2-40B4-BE49-F238E27FC236}">
                <a16:creationId xmlns:a16="http://schemas.microsoft.com/office/drawing/2014/main" id="{9B0E96C3-EFC2-F6F6-F5D8-49FE3E260238}"/>
              </a:ext>
            </a:extLst>
          </p:cNvPr>
          <p:cNvSpPr txBox="1">
            <a:spLocks/>
          </p:cNvSpPr>
          <p:nvPr/>
        </p:nvSpPr>
        <p:spPr>
          <a:xfrm>
            <a:off x="749959" y="3429000"/>
            <a:ext cx="6973614" cy="803297"/>
          </a:xfrm>
          <a:prstGeom prst="rect">
            <a:avLst/>
          </a:prstGeom>
        </p:spPr>
        <p:txBody>
          <a:bodyPr vert="horz" wrap="square" lIns="0" tIns="9906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marR="6773">
              <a:lnSpc>
                <a:spcPts val="5187"/>
              </a:lnSpc>
              <a:spcBef>
                <a:spcPts val="780"/>
              </a:spcBef>
            </a:pPr>
            <a:r>
              <a:rPr lang="en-US" spc="-67" dirty="0">
                <a:solidFill>
                  <a:srgbClr val="000000"/>
                </a:solidFill>
                <a:latin typeface="+mn-lt"/>
                <a:cs typeface="Times New Roman"/>
              </a:rPr>
              <a:t>How Can You Help?</a:t>
            </a:r>
            <a:endParaRPr lang="en-US" spc="-13" dirty="0">
              <a:solidFill>
                <a:srgbClr val="000000"/>
              </a:solidFill>
              <a:latin typeface="+mn-lt"/>
              <a:cs typeface="Times New Roman"/>
            </a:endParaRPr>
          </a:p>
        </p:txBody>
      </p:sp>
      <p:pic>
        <p:nvPicPr>
          <p:cNvPr id="7" name="object 18">
            <a:extLst>
              <a:ext uri="{FF2B5EF4-FFF2-40B4-BE49-F238E27FC236}">
                <a16:creationId xmlns:a16="http://schemas.microsoft.com/office/drawing/2014/main" id="{8236F36D-9896-B9F6-F2A9-89D6317BB8D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112" y="2714164"/>
            <a:ext cx="2057353" cy="8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unching Data Is Not Enough. You Need to Be Telling Stories.">
            <a:extLst>
              <a:ext uri="{FF2B5EF4-FFF2-40B4-BE49-F238E27FC236}">
                <a16:creationId xmlns:a16="http://schemas.microsoft.com/office/drawing/2014/main" id="{C8D158F1-6855-41DF-8589-6371BA6E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25" y="1833596"/>
            <a:ext cx="5029452" cy="47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2F24050B-801B-06C7-5D39-BACFA6F71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9000">
                        <a14:foregroundMark x1="8833" y1="51750" x2="8833" y2="51750"/>
                        <a14:foregroundMark x1="10167" y1="51750" x2="10167" y2="51750"/>
                        <a14:foregroundMark x1="3000" y1="40750" x2="3000" y2="40750"/>
                        <a14:foregroundMark x1="19167" y1="52000" x2="19167" y2="52000"/>
                        <a14:foregroundMark x1="11833" y1="46750" x2="11833" y2="46750"/>
                        <a14:foregroundMark x1="38333" y1="54000" x2="38333" y2="54000"/>
                        <a14:foregroundMark x1="43500" y1="57000" x2="43500" y2="57000"/>
                        <a14:foregroundMark x1="48833" y1="55000" x2="48833" y2="55000"/>
                        <a14:foregroundMark x1="48500" y1="40500" x2="48500" y2="40500"/>
                        <a14:foregroundMark x1="52667" y1="47250" x2="52667" y2="47250"/>
                        <a14:foregroundMark x1="11833" y1="45250" x2="11833" y2="45250"/>
                        <a14:foregroundMark x1="57833" y1="51250" x2="57833" y2="51250"/>
                        <a14:foregroundMark x1="70333" y1="55750" x2="70333" y2="55750"/>
                        <a14:foregroundMark x1="70500" y1="51500" x2="70500" y2="51500"/>
                        <a14:foregroundMark x1="63833" y1="45500" x2="63833" y2="45500"/>
                        <a14:foregroundMark x1="63833" y1="45500" x2="63833" y2="45500"/>
                        <a14:foregroundMark x1="63833" y1="45500" x2="63833" y2="45500"/>
                        <a14:foregroundMark x1="63833" y1="44000" x2="63833" y2="44000"/>
                        <a14:foregroundMark x1="65000" y1="40250" x2="65000" y2="40250"/>
                        <a14:foregroundMark x1="65000" y1="40250" x2="65000" y2="40250"/>
                        <a14:foregroundMark x1="70000" y1="40000" x2="70000" y2="40000"/>
                        <a14:foregroundMark x1="70000" y1="40000" x2="70000" y2="40000"/>
                        <a14:foregroundMark x1="67500" y1="48000" x2="67500" y2="48000"/>
                        <a14:foregroundMark x1="73833" y1="50500" x2="73833" y2="50500"/>
                        <a14:foregroundMark x1="73833" y1="44250" x2="73833" y2="44250"/>
                        <a14:foregroundMark x1="83667" y1="50750" x2="83667" y2="50750"/>
                        <a14:foregroundMark x1="83667" y1="50750" x2="83667" y2="50750"/>
                        <a14:foregroundMark x1="83667" y1="50750" x2="83667" y2="50750"/>
                        <a14:foregroundMark x1="83500" y1="48500" x2="83500" y2="48500"/>
                        <a14:foregroundMark x1="83500" y1="48500" x2="83500" y2="48500"/>
                        <a14:foregroundMark x1="83000" y1="46250" x2="83000" y2="46250"/>
                        <a14:foregroundMark x1="80000" y1="44750" x2="80000" y2="44750"/>
                        <a14:foregroundMark x1="90833" y1="55750" x2="90833" y2="55750"/>
                        <a14:foregroundMark x1="94000" y1="57000" x2="94000" y2="57000"/>
                        <a14:foregroundMark x1="99000" y1="47250" x2="99000" y2="47250"/>
                        <a14:foregroundMark x1="94500" y1="57000" x2="94500" y2="57000"/>
                        <a14:foregroundMark x1="30833" y1="48750" x2="30833" y2="48750"/>
                        <a14:backgroundMark x1="95000" y1="57500" x2="95000" y2="57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06" b="32805"/>
          <a:stretch/>
        </p:blipFill>
        <p:spPr bwMode="auto">
          <a:xfrm>
            <a:off x="9815090" y="6309804"/>
            <a:ext cx="1998778" cy="4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91A4F3-28C4-B4ED-4E7D-F83CC7C67E3C}"/>
              </a:ext>
            </a:extLst>
          </p:cNvPr>
          <p:cNvSpPr/>
          <p:nvPr/>
        </p:nvSpPr>
        <p:spPr>
          <a:xfrm rot="16200000">
            <a:off x="-2602929" y="2903277"/>
            <a:ext cx="6858002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CCBD82-348C-9657-C44C-D54F3341FF59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 flipH="1" flipV="1">
            <a:off x="826072" y="1"/>
            <a:ext cx="1" cy="6858002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321C7F-E9DE-6CA1-E610-AFEB8143838F}"/>
              </a:ext>
            </a:extLst>
          </p:cNvPr>
          <p:cNvCxnSpPr>
            <a:cxnSpLocks/>
          </p:cNvCxnSpPr>
          <p:nvPr/>
        </p:nvCxnSpPr>
        <p:spPr>
          <a:xfrm flipV="1">
            <a:off x="1049047" y="-71019"/>
            <a:ext cx="0" cy="6929021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9">
            <a:extLst>
              <a:ext uri="{FF2B5EF4-FFF2-40B4-BE49-F238E27FC236}">
                <a16:creationId xmlns:a16="http://schemas.microsoft.com/office/drawing/2014/main" id="{647D1484-81EB-07DC-F572-BA9DB83A864D}"/>
              </a:ext>
            </a:extLst>
          </p:cNvPr>
          <p:cNvSpPr txBox="1">
            <a:spLocks/>
          </p:cNvSpPr>
          <p:nvPr/>
        </p:nvSpPr>
        <p:spPr>
          <a:xfrm>
            <a:off x="5364405" y="951379"/>
            <a:ext cx="6001523" cy="803297"/>
          </a:xfrm>
          <a:prstGeom prst="rect">
            <a:avLst/>
          </a:prstGeom>
        </p:spPr>
        <p:txBody>
          <a:bodyPr vert="horz" wrap="square" lIns="0" tIns="9906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marR="6773">
              <a:lnSpc>
                <a:spcPts val="5187"/>
              </a:lnSpc>
              <a:spcBef>
                <a:spcPts val="780"/>
              </a:spcBef>
            </a:pPr>
            <a:r>
              <a:rPr lang="en-US" spc="-13" dirty="0">
                <a:solidFill>
                  <a:srgbClr val="000000"/>
                </a:solidFill>
                <a:latin typeface="+mn-lt"/>
                <a:cs typeface="Times New Roman"/>
              </a:rPr>
              <a:t>Remember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54131-50AF-0C02-DA9D-E8301C051237}"/>
              </a:ext>
            </a:extLst>
          </p:cNvPr>
          <p:cNvSpPr txBox="1"/>
          <p:nvPr/>
        </p:nvSpPr>
        <p:spPr>
          <a:xfrm>
            <a:off x="6597905" y="2547458"/>
            <a:ext cx="55906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33" marR="6773" algn="l">
              <a:lnSpc>
                <a:spcPct val="100000"/>
              </a:lnSpc>
              <a:spcBef>
                <a:spcPts val="0"/>
              </a:spcBef>
            </a:pPr>
            <a:r>
              <a:rPr lang="en-US" sz="2800" spc="-13" dirty="0">
                <a:solidFill>
                  <a:srgbClr val="000000"/>
                </a:solidFill>
                <a:latin typeface="+mn-lt"/>
                <a:cs typeface="Times New Roman"/>
              </a:rPr>
              <a:t>〉Engage w/ Staff &amp; Benefit Team</a:t>
            </a:r>
          </a:p>
          <a:p>
            <a:pPr marL="16933" marR="6773" algn="l">
              <a:lnSpc>
                <a:spcPct val="100000"/>
              </a:lnSpc>
              <a:spcBef>
                <a:spcPts val="0"/>
              </a:spcBef>
            </a:pPr>
            <a:r>
              <a:rPr lang="en-US" sz="2800" spc="-13" dirty="0">
                <a:solidFill>
                  <a:srgbClr val="000000"/>
                </a:solidFill>
                <a:latin typeface="+mn-lt"/>
                <a:cs typeface="Times New Roman"/>
              </a:rPr>
              <a:t>  -  Starting a wellness challenge? </a:t>
            </a:r>
          </a:p>
          <a:p>
            <a:pPr marL="16933" marR="6773" algn="l">
              <a:lnSpc>
                <a:spcPct val="100000"/>
              </a:lnSpc>
              <a:spcBef>
                <a:spcPts val="0"/>
              </a:spcBef>
            </a:pPr>
            <a:r>
              <a:rPr lang="en-US" sz="2800" spc="-13" dirty="0">
                <a:solidFill>
                  <a:srgbClr val="000000"/>
                </a:solidFill>
                <a:cs typeface="Times New Roman"/>
              </a:rPr>
              <a:t>  - </a:t>
            </a:r>
            <a:r>
              <a:rPr lang="en-US" sz="2800" spc="-13" dirty="0">
                <a:solidFill>
                  <a:srgbClr val="000000"/>
                </a:solidFill>
                <a:latin typeface="+mn-lt"/>
                <a:cs typeface="Times New Roman"/>
              </a:rPr>
              <a:t>Let us help</a:t>
            </a:r>
            <a:r>
              <a:rPr lang="en-US" sz="2800" spc="-13" dirty="0">
                <a:solidFill>
                  <a:srgbClr val="000000"/>
                </a:solidFill>
                <a:cs typeface="Times New Roman"/>
              </a:rPr>
              <a:t> with data.</a:t>
            </a:r>
            <a:endParaRPr lang="en-US" sz="2800" spc="-13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16933" marR="6773" algn="l">
              <a:lnSpc>
                <a:spcPct val="100000"/>
              </a:lnSpc>
              <a:spcBef>
                <a:spcPts val="0"/>
              </a:spcBef>
            </a:pPr>
            <a:r>
              <a:rPr lang="en-US" sz="2800" spc="-13" dirty="0">
                <a:solidFill>
                  <a:srgbClr val="000000"/>
                </a:solidFill>
                <a:latin typeface="+mn-lt"/>
                <a:cs typeface="Times New Roman"/>
              </a:rPr>
              <a:t>〉Explain </a:t>
            </a:r>
            <a:r>
              <a:rPr lang="en-US" sz="2800" spc="-13" dirty="0">
                <a:solidFill>
                  <a:srgbClr val="000000"/>
                </a:solidFill>
                <a:cs typeface="Times New Roman"/>
              </a:rPr>
              <a:t>In</a:t>
            </a:r>
            <a:r>
              <a:rPr lang="en-US" sz="2800" spc="-13" dirty="0">
                <a:solidFill>
                  <a:srgbClr val="000000"/>
                </a:solidFill>
                <a:latin typeface="+mn-lt"/>
                <a:cs typeface="Times New Roman"/>
              </a:rPr>
              <a:t>sights – Risk Signals</a:t>
            </a:r>
          </a:p>
          <a:p>
            <a:pPr marL="16933" marR="6773" algn="l">
              <a:lnSpc>
                <a:spcPct val="100000"/>
              </a:lnSpc>
              <a:spcBef>
                <a:spcPts val="0"/>
              </a:spcBef>
            </a:pPr>
            <a:r>
              <a:rPr lang="en-US" sz="2800" spc="-13" dirty="0">
                <a:solidFill>
                  <a:srgbClr val="000000"/>
                </a:solidFill>
                <a:cs typeface="Times New Roman"/>
              </a:rPr>
              <a:t>  - Coming Soon - Scorecards</a:t>
            </a:r>
            <a:endParaRPr lang="en-US" sz="2800" spc="-13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16933" marR="6773" algn="l">
              <a:lnSpc>
                <a:spcPct val="100000"/>
              </a:lnSpc>
              <a:spcBef>
                <a:spcPts val="0"/>
              </a:spcBef>
            </a:pPr>
            <a:r>
              <a:rPr lang="en-US" sz="2800" spc="-13" dirty="0">
                <a:solidFill>
                  <a:srgbClr val="000000"/>
                </a:solidFill>
                <a:latin typeface="+mn-lt"/>
                <a:cs typeface="Times New Roman"/>
              </a:rPr>
              <a:t>〉Enlighten on Site of Service</a:t>
            </a:r>
          </a:p>
          <a:p>
            <a:pPr marL="16933" marR="6773" algn="l">
              <a:lnSpc>
                <a:spcPct val="100000"/>
              </a:lnSpc>
              <a:spcBef>
                <a:spcPts val="0"/>
              </a:spcBef>
            </a:pPr>
            <a:r>
              <a:rPr lang="en-US" sz="2800" spc="-13" dirty="0">
                <a:solidFill>
                  <a:srgbClr val="000000"/>
                </a:solidFill>
                <a:latin typeface="+mn-lt"/>
                <a:cs typeface="Times New Roman"/>
              </a:rPr>
              <a:t>〉Check-In w/ the Data</a:t>
            </a:r>
          </a:p>
        </p:txBody>
      </p:sp>
    </p:spTree>
    <p:extLst>
      <p:ext uri="{BB962C8B-B14F-4D97-AF65-F5344CB8AC3E}">
        <p14:creationId xmlns:p14="http://schemas.microsoft.com/office/powerpoint/2010/main" val="39083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936" y="1135788"/>
            <a:ext cx="10544683" cy="5256134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F5F04CB6-F899-20E2-F7F8-F87F4ECA5A0A}"/>
              </a:ext>
            </a:extLst>
          </p:cNvPr>
          <p:cNvSpPr txBox="1">
            <a:spLocks/>
          </p:cNvSpPr>
          <p:nvPr/>
        </p:nvSpPr>
        <p:spPr>
          <a:xfrm>
            <a:off x="485851" y="0"/>
            <a:ext cx="5169224" cy="766877"/>
          </a:xfrm>
          <a:prstGeom prst="rect">
            <a:avLst/>
          </a:prstGeom>
        </p:spPr>
        <p:txBody>
          <a:bodyPr vert="horz" wrap="square" lIns="0" tIns="9906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marR="6773">
              <a:lnSpc>
                <a:spcPts val="5187"/>
              </a:lnSpc>
              <a:spcBef>
                <a:spcPts val="780"/>
              </a:spcBef>
            </a:pPr>
            <a:r>
              <a:rPr lang="en-US" spc="-67" dirty="0">
                <a:solidFill>
                  <a:srgbClr val="000000"/>
                </a:solidFill>
                <a:latin typeface="+mn-lt"/>
                <a:cs typeface="Times New Roman"/>
              </a:rPr>
              <a:t>Tracking Example</a:t>
            </a:r>
            <a:endParaRPr lang="en-US" spc="-13" dirty="0">
              <a:solidFill>
                <a:srgbClr val="000000"/>
              </a:solidFill>
              <a:latin typeface="+mn-lt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2B7166-3DD1-EC2A-9B91-55C9F8BA4777}"/>
              </a:ext>
            </a:extLst>
          </p:cNvPr>
          <p:cNvCxnSpPr/>
          <p:nvPr/>
        </p:nvCxnSpPr>
        <p:spPr>
          <a:xfrm>
            <a:off x="0" y="869457"/>
            <a:ext cx="121920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539994-22F1-71FD-243E-200A377579A8}"/>
              </a:ext>
            </a:extLst>
          </p:cNvPr>
          <p:cNvCxnSpPr>
            <a:cxnSpLocks/>
          </p:cNvCxnSpPr>
          <p:nvPr/>
        </p:nvCxnSpPr>
        <p:spPr>
          <a:xfrm>
            <a:off x="-16281" y="1021856"/>
            <a:ext cx="12208281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unching Data Is Not Enough. You Need to Be Telling Stories.">
            <a:extLst>
              <a:ext uri="{FF2B5EF4-FFF2-40B4-BE49-F238E27FC236}">
                <a16:creationId xmlns:a16="http://schemas.microsoft.com/office/drawing/2014/main" id="{C8D158F1-6855-41DF-8589-6371BA6E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2" y="649521"/>
            <a:ext cx="5958192" cy="56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29E8C6-724C-449F-A35D-17EA00DCFCCB}"/>
              </a:ext>
            </a:extLst>
          </p:cNvPr>
          <p:cNvSpPr txBox="1"/>
          <p:nvPr/>
        </p:nvSpPr>
        <p:spPr>
          <a:xfrm>
            <a:off x="2596613" y="2987315"/>
            <a:ext cx="2390573" cy="9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4400" b="1" dirty="0">
                <a:solidFill>
                  <a:schemeClr val="accent2"/>
                </a:solidFill>
                <a:latin typeface="+mj-lt"/>
              </a:rPr>
              <a:t>Data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2F24050B-801B-06C7-5D39-BACFA6F71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9000">
                        <a14:foregroundMark x1="8833" y1="51750" x2="8833" y2="51750"/>
                        <a14:foregroundMark x1="10167" y1="51750" x2="10167" y2="51750"/>
                        <a14:foregroundMark x1="3000" y1="40750" x2="3000" y2="40750"/>
                        <a14:foregroundMark x1="19167" y1="52000" x2="19167" y2="52000"/>
                        <a14:foregroundMark x1="11833" y1="46750" x2="11833" y2="46750"/>
                        <a14:foregroundMark x1="38333" y1="54000" x2="38333" y2="54000"/>
                        <a14:foregroundMark x1="43500" y1="57000" x2="43500" y2="57000"/>
                        <a14:foregroundMark x1="48833" y1="55000" x2="48833" y2="55000"/>
                        <a14:foregroundMark x1="48500" y1="40500" x2="48500" y2="40500"/>
                        <a14:foregroundMark x1="52667" y1="47250" x2="52667" y2="47250"/>
                        <a14:foregroundMark x1="11833" y1="45250" x2="11833" y2="45250"/>
                        <a14:foregroundMark x1="57833" y1="51250" x2="57833" y2="51250"/>
                        <a14:foregroundMark x1="70333" y1="55750" x2="70333" y2="55750"/>
                        <a14:foregroundMark x1="70500" y1="51500" x2="70500" y2="51500"/>
                        <a14:foregroundMark x1="63833" y1="45500" x2="63833" y2="45500"/>
                        <a14:foregroundMark x1="63833" y1="45500" x2="63833" y2="45500"/>
                        <a14:foregroundMark x1="63833" y1="45500" x2="63833" y2="45500"/>
                        <a14:foregroundMark x1="63833" y1="44000" x2="63833" y2="44000"/>
                        <a14:foregroundMark x1="65000" y1="40250" x2="65000" y2="40250"/>
                        <a14:foregroundMark x1="65000" y1="40250" x2="65000" y2="40250"/>
                        <a14:foregroundMark x1="70000" y1="40000" x2="70000" y2="40000"/>
                        <a14:foregroundMark x1="70000" y1="40000" x2="70000" y2="40000"/>
                        <a14:foregroundMark x1="67500" y1="48000" x2="67500" y2="48000"/>
                        <a14:foregroundMark x1="73833" y1="50500" x2="73833" y2="50500"/>
                        <a14:foregroundMark x1="73833" y1="44250" x2="73833" y2="44250"/>
                        <a14:foregroundMark x1="83667" y1="50750" x2="83667" y2="50750"/>
                        <a14:foregroundMark x1="83667" y1="50750" x2="83667" y2="50750"/>
                        <a14:foregroundMark x1="83667" y1="50750" x2="83667" y2="50750"/>
                        <a14:foregroundMark x1="83500" y1="48500" x2="83500" y2="48500"/>
                        <a14:foregroundMark x1="83500" y1="48500" x2="83500" y2="48500"/>
                        <a14:foregroundMark x1="83000" y1="46250" x2="83000" y2="46250"/>
                        <a14:foregroundMark x1="80000" y1="44750" x2="80000" y2="44750"/>
                        <a14:foregroundMark x1="90833" y1="55750" x2="90833" y2="55750"/>
                        <a14:foregroundMark x1="94000" y1="57000" x2="94000" y2="57000"/>
                        <a14:foregroundMark x1="99000" y1="47250" x2="99000" y2="47250"/>
                        <a14:foregroundMark x1="94500" y1="57000" x2="94500" y2="57000"/>
                        <a14:foregroundMark x1="30833" y1="48750" x2="30833" y2="48750"/>
                        <a14:backgroundMark x1="95000" y1="57500" x2="95000" y2="57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06" b="32805"/>
          <a:stretch/>
        </p:blipFill>
        <p:spPr bwMode="auto">
          <a:xfrm>
            <a:off x="9815090" y="6309804"/>
            <a:ext cx="1998778" cy="4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91A4F3-28C4-B4ED-4E7D-F83CC7C67E3C}"/>
              </a:ext>
            </a:extLst>
          </p:cNvPr>
          <p:cNvSpPr/>
          <p:nvPr/>
        </p:nvSpPr>
        <p:spPr>
          <a:xfrm rot="16200000">
            <a:off x="-2274455" y="2903275"/>
            <a:ext cx="6858002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CCBD82-348C-9657-C44C-D54F3341FF59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 flipH="1" flipV="1">
            <a:off x="1154546" y="-2"/>
            <a:ext cx="1" cy="6858003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321C7F-E9DE-6CA1-E610-AFEB8143838F}"/>
              </a:ext>
            </a:extLst>
          </p:cNvPr>
          <p:cNvCxnSpPr>
            <a:cxnSpLocks/>
          </p:cNvCxnSpPr>
          <p:nvPr/>
        </p:nvCxnSpPr>
        <p:spPr>
          <a:xfrm flipV="1">
            <a:off x="1377521" y="83468"/>
            <a:ext cx="0" cy="6774532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74837EA-7DBC-5361-4883-8842221522E3}"/>
              </a:ext>
            </a:extLst>
          </p:cNvPr>
          <p:cNvSpPr/>
          <p:nvPr/>
        </p:nvSpPr>
        <p:spPr>
          <a:xfrm rot="16200000">
            <a:off x="7394197" y="2060195"/>
            <a:ext cx="6858000" cy="2737608"/>
          </a:xfrm>
          <a:custGeom>
            <a:avLst/>
            <a:gdLst>
              <a:gd name="connsiteX0" fmla="*/ 6858000 w 6858000"/>
              <a:gd name="connsiteY0" fmla="*/ 3778372 h 4117430"/>
              <a:gd name="connsiteX1" fmla="*/ 6858000 w 6858000"/>
              <a:gd name="connsiteY1" fmla="*/ 4117430 h 4117430"/>
              <a:gd name="connsiteX2" fmla="*/ 0 w 6858000"/>
              <a:gd name="connsiteY2" fmla="*/ 4117429 h 4117430"/>
              <a:gd name="connsiteX3" fmla="*/ 0 w 6858000"/>
              <a:gd name="connsiteY3" fmla="*/ 0 h 4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117430">
                <a:moveTo>
                  <a:pt x="6858000" y="3778372"/>
                </a:moveTo>
                <a:lnTo>
                  <a:pt x="6858000" y="4117430"/>
                </a:lnTo>
                <a:lnTo>
                  <a:pt x="0" y="4117429"/>
                </a:lnTo>
                <a:lnTo>
                  <a:pt x="0" y="0"/>
                </a:lnTo>
                <a:close/>
              </a:path>
            </a:pathLst>
          </a:cu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002D7-80A7-019F-2936-2F44739D729F}"/>
              </a:ext>
            </a:extLst>
          </p:cNvPr>
          <p:cNvSpPr txBox="1"/>
          <p:nvPr/>
        </p:nvSpPr>
        <p:spPr>
          <a:xfrm>
            <a:off x="408554" y="4983596"/>
            <a:ext cx="10104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Open Q&amp;A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b="1" dirty="0">
              <a:solidFill>
                <a:srgbClr val="16467A">
                  <a:lumMod val="50000"/>
                </a:srgbClr>
              </a:solidFill>
              <a:latin typeface="Abadi" panose="020B060402010402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6E547F-8CAC-5104-48BB-EA324022CD9C}"/>
              </a:ext>
            </a:extLst>
          </p:cNvPr>
          <p:cNvSpPr/>
          <p:nvPr/>
        </p:nvSpPr>
        <p:spPr>
          <a:xfrm rot="5400000">
            <a:off x="-333000" y="333001"/>
            <a:ext cx="1483109" cy="817109"/>
          </a:xfrm>
          <a:prstGeom prst="triangle">
            <a:avLst>
              <a:gd name="adj" fmla="val 0"/>
            </a:avLst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D1DD65-09F6-2A04-46E4-07A130E1E3EC}"/>
              </a:ext>
            </a:extLst>
          </p:cNvPr>
          <p:cNvCxnSpPr>
            <a:cxnSpLocks/>
          </p:cNvCxnSpPr>
          <p:nvPr/>
        </p:nvCxnSpPr>
        <p:spPr>
          <a:xfrm>
            <a:off x="506028" y="6340141"/>
            <a:ext cx="18288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DA6E9D-3A1C-0621-D13A-F9E25107AC9D}"/>
              </a:ext>
            </a:extLst>
          </p:cNvPr>
          <p:cNvCxnSpPr>
            <a:cxnSpLocks/>
          </p:cNvCxnSpPr>
          <p:nvPr/>
        </p:nvCxnSpPr>
        <p:spPr>
          <a:xfrm>
            <a:off x="506028" y="6492540"/>
            <a:ext cx="18288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18">
            <a:extLst>
              <a:ext uri="{FF2B5EF4-FFF2-40B4-BE49-F238E27FC236}">
                <a16:creationId xmlns:a16="http://schemas.microsoft.com/office/drawing/2014/main" id="{1FE77135-E00A-7521-4925-0F66146407A8}"/>
              </a:ext>
            </a:extLst>
          </p:cNvPr>
          <p:cNvPicPr/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9943435" y="5841355"/>
            <a:ext cx="2057353" cy="8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3C9F1A21-DA1C-E2BC-8373-136C6E3832EF}"/>
              </a:ext>
            </a:extLst>
          </p:cNvPr>
          <p:cNvSpPr/>
          <p:nvPr/>
        </p:nvSpPr>
        <p:spPr>
          <a:xfrm rot="4713418">
            <a:off x="3550291" y="-3138989"/>
            <a:ext cx="4937423" cy="13602722"/>
          </a:xfrm>
          <a:prstGeom prst="parallelogram">
            <a:avLst>
              <a:gd name="adj" fmla="val 32192"/>
            </a:avLst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D693886-8041-A40A-8656-4E2599B06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6" b="93506" l="3583" r="96733">
                        <a14:foregroundMark x1="11907" y1="11874" x2="24868" y2="67347"/>
                        <a14:foregroundMark x1="24868" y1="67347" x2="32034" y2="80334"/>
                        <a14:foregroundMark x1="32034" y1="80334" x2="79663" y2="66234"/>
                        <a14:foregroundMark x1="79663" y1="66234" x2="87671" y2="66419"/>
                        <a14:foregroundMark x1="87671" y1="66419" x2="93256" y2="52876"/>
                        <a14:foregroundMark x1="93256" y1="52876" x2="89041" y2="20037"/>
                        <a14:foregroundMark x1="89041" y1="20037" x2="77661" y2="20779"/>
                        <a14:foregroundMark x1="77661" y1="20779" x2="51844" y2="47866"/>
                        <a14:foregroundMark x1="51844" y1="47866" x2="45100" y2="48609"/>
                        <a14:foregroundMark x1="5269" y1="7421" x2="66807" y2="11688"/>
                        <a14:foregroundMark x1="66807" y1="11688" x2="92097" y2="9276"/>
                        <a14:foregroundMark x1="92097" y1="9276" x2="96207" y2="21336"/>
                        <a14:foregroundMark x1="96207" y1="21336" x2="95890" y2="74954"/>
                        <a14:foregroundMark x1="95890" y1="74954" x2="90832" y2="78664"/>
                        <a14:foregroundMark x1="90832" y1="78664" x2="35616" y2="80148"/>
                        <a14:foregroundMark x1="35616" y1="80148" x2="41201" y2="85714"/>
                        <a14:foregroundMark x1="41201" y1="85714" x2="31823" y2="89981"/>
                        <a14:foregroundMark x1="31823" y1="89981" x2="26554" y2="85714"/>
                        <a14:foregroundMark x1="26554" y1="85714" x2="22972" y2="75325"/>
                        <a14:foregroundMark x1="22972" y1="75325" x2="16649" y2="69202"/>
                        <a14:foregroundMark x1="16649" y1="69202" x2="8535" y2="36178"/>
                        <a14:foregroundMark x1="8535" y1="36178" x2="4742" y2="25788"/>
                        <a14:foregroundMark x1="4742" y1="25788" x2="3793" y2="7236"/>
                        <a14:foregroundMark x1="40885" y1="87570" x2="40885" y2="87570"/>
                        <a14:foregroundMark x1="27503" y1="93692" x2="27503" y2="93692"/>
                        <a14:foregroundMark x1="41623" y1="89610" x2="41623" y2="89610"/>
                        <a14:foregroundMark x1="41517" y1="91280" x2="41517" y2="91280"/>
                        <a14:foregroundMark x1="96733" y1="21336" x2="96733" y2="21336"/>
                        <a14:foregroundMark x1="38988" y1="33581" x2="38988" y2="33581"/>
                        <a14:foregroundMark x1="39831" y1="29499" x2="36565" y2="38033"/>
                        <a14:foregroundMark x1="74289" y1="32653" x2="69652" y2="46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" t="4352" r="1616" b="2688"/>
          <a:stretch/>
        </p:blipFill>
        <p:spPr bwMode="auto">
          <a:xfrm>
            <a:off x="368422" y="160834"/>
            <a:ext cx="5140172" cy="28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D0C7B4-E6DD-D7FD-81DA-F38A6FE2F926}"/>
              </a:ext>
            </a:extLst>
          </p:cNvPr>
          <p:cNvCxnSpPr>
            <a:cxnSpLocks/>
          </p:cNvCxnSpPr>
          <p:nvPr/>
        </p:nvCxnSpPr>
        <p:spPr>
          <a:xfrm>
            <a:off x="-137451" y="4257963"/>
            <a:ext cx="123444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70035F-675C-3C07-D3C7-8B707FE69FB0}"/>
              </a:ext>
            </a:extLst>
          </p:cNvPr>
          <p:cNvCxnSpPr>
            <a:cxnSpLocks/>
          </p:cNvCxnSpPr>
          <p:nvPr/>
        </p:nvCxnSpPr>
        <p:spPr>
          <a:xfrm>
            <a:off x="-137451" y="4410362"/>
            <a:ext cx="123444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4A737D-AC0F-7D8F-2248-F724AD145432}"/>
              </a:ext>
            </a:extLst>
          </p:cNvPr>
          <p:cNvSpPr txBox="1"/>
          <p:nvPr/>
        </p:nvSpPr>
        <p:spPr>
          <a:xfrm>
            <a:off x="7013957" y="830001"/>
            <a:ext cx="4001654" cy="240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Falls MT </a:t>
            </a:r>
          </a:p>
          <a:p>
            <a:pPr algn="just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Est. Population 2021:</a:t>
            </a:r>
          </a:p>
          <a:p>
            <a:pPr algn="just"/>
            <a:r>
              <a:rPr lang="en-US" sz="10000" dirty="0">
                <a:solidFill>
                  <a:schemeClr val="bg1">
                    <a:lumMod val="9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60,403</a:t>
            </a:r>
            <a:r>
              <a:rPr lang="en-US" sz="1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92A4A8-2984-D33A-9C3A-8F83D8C8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5309431"/>
            <a:ext cx="8188613" cy="12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31979F-F48F-B041-71A5-8C0969EB0492}"/>
              </a:ext>
            </a:extLst>
          </p:cNvPr>
          <p:cNvSpPr txBox="1"/>
          <p:nvPr/>
        </p:nvSpPr>
        <p:spPr>
          <a:xfrm>
            <a:off x="368422" y="3429000"/>
            <a:ext cx="400165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population at </a:t>
            </a:r>
          </a:p>
          <a:p>
            <a:pPr algn="just"/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Atlanta Intl. Airport:</a:t>
            </a:r>
          </a:p>
          <a:p>
            <a:pPr algn="just"/>
            <a:r>
              <a:rPr lang="en-US" sz="10000" dirty="0">
                <a:solidFill>
                  <a:schemeClr val="bg1">
                    <a:lumMod val="9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63,000</a:t>
            </a:r>
            <a:r>
              <a:rPr lang="en-US" sz="1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0" dirty="0"/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802BE86-9D5F-B0BD-B5C3-FE5802CBD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000" r="99000">
                        <a14:foregroundMark x1="8833" y1="51750" x2="8833" y2="51750"/>
                        <a14:foregroundMark x1="10167" y1="51750" x2="10167" y2="51750"/>
                        <a14:foregroundMark x1="3000" y1="40750" x2="3000" y2="40750"/>
                        <a14:foregroundMark x1="19167" y1="52000" x2="19167" y2="52000"/>
                        <a14:foregroundMark x1="11833" y1="46750" x2="11833" y2="46750"/>
                        <a14:foregroundMark x1="38333" y1="54000" x2="38333" y2="54000"/>
                        <a14:foregroundMark x1="43500" y1="57000" x2="43500" y2="57000"/>
                        <a14:foregroundMark x1="48833" y1="55000" x2="48833" y2="55000"/>
                        <a14:foregroundMark x1="48500" y1="40500" x2="48500" y2="40500"/>
                        <a14:foregroundMark x1="52667" y1="47250" x2="52667" y2="47250"/>
                        <a14:foregroundMark x1="11833" y1="45250" x2="11833" y2="45250"/>
                        <a14:foregroundMark x1="57833" y1="51250" x2="57833" y2="51250"/>
                        <a14:foregroundMark x1="70333" y1="55750" x2="70333" y2="55750"/>
                        <a14:foregroundMark x1="70500" y1="51500" x2="70500" y2="51500"/>
                        <a14:foregroundMark x1="63833" y1="45500" x2="63833" y2="45500"/>
                        <a14:foregroundMark x1="63833" y1="45500" x2="63833" y2="45500"/>
                        <a14:foregroundMark x1="63833" y1="45500" x2="63833" y2="45500"/>
                        <a14:foregroundMark x1="63833" y1="44000" x2="63833" y2="44000"/>
                        <a14:foregroundMark x1="65000" y1="40250" x2="65000" y2="40250"/>
                        <a14:foregroundMark x1="65000" y1="40250" x2="65000" y2="40250"/>
                        <a14:foregroundMark x1="70000" y1="40000" x2="70000" y2="40000"/>
                        <a14:foregroundMark x1="70000" y1="40000" x2="70000" y2="40000"/>
                        <a14:foregroundMark x1="67500" y1="48000" x2="67500" y2="48000"/>
                        <a14:foregroundMark x1="73833" y1="50500" x2="73833" y2="50500"/>
                        <a14:foregroundMark x1="73833" y1="44250" x2="73833" y2="44250"/>
                        <a14:foregroundMark x1="83667" y1="50750" x2="83667" y2="50750"/>
                        <a14:foregroundMark x1="83667" y1="50750" x2="83667" y2="50750"/>
                        <a14:foregroundMark x1="83667" y1="50750" x2="83667" y2="50750"/>
                        <a14:foregroundMark x1="83500" y1="48500" x2="83500" y2="48500"/>
                        <a14:foregroundMark x1="83500" y1="48500" x2="83500" y2="48500"/>
                        <a14:foregroundMark x1="83000" y1="46250" x2="83000" y2="46250"/>
                        <a14:foregroundMark x1="80000" y1="44750" x2="80000" y2="44750"/>
                        <a14:foregroundMark x1="90833" y1="55750" x2="90833" y2="55750"/>
                        <a14:foregroundMark x1="94000" y1="57000" x2="94000" y2="57000"/>
                        <a14:foregroundMark x1="99000" y1="47250" x2="99000" y2="47250"/>
                        <a14:foregroundMark x1="94500" y1="57000" x2="94500" y2="57000"/>
                        <a14:foregroundMark x1="30833" y1="48750" x2="30833" y2="48750"/>
                        <a14:backgroundMark x1="95000" y1="57500" x2="95000" y2="57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06" b="32805"/>
          <a:stretch/>
        </p:blipFill>
        <p:spPr bwMode="auto">
          <a:xfrm>
            <a:off x="403794" y="6390247"/>
            <a:ext cx="1998778" cy="4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CB02D88-F0A8-48AA-3086-F044DB232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1" t="11256" r="13127" b="25761"/>
          <a:stretch/>
        </p:blipFill>
        <p:spPr bwMode="auto">
          <a:xfrm>
            <a:off x="7377344" y="5671039"/>
            <a:ext cx="2186220" cy="10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239349D-F982-35DA-3E81-347EC3DDC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2"/>
          <a:stretch/>
        </p:blipFill>
        <p:spPr bwMode="auto">
          <a:xfrm>
            <a:off x="10865413" y="5671039"/>
            <a:ext cx="122322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1244179-AC8D-07E4-D7E8-1412C8FF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5" y="1965849"/>
            <a:ext cx="4184388" cy="7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E4ED03AD-159F-69FB-FCCC-18ED3EECB2F9}"/>
              </a:ext>
            </a:extLst>
          </p:cNvPr>
          <p:cNvSpPr/>
          <p:nvPr/>
        </p:nvSpPr>
        <p:spPr>
          <a:xfrm>
            <a:off x="7237753" y="0"/>
            <a:ext cx="6152732" cy="6858000"/>
          </a:xfrm>
          <a:prstGeom prst="flowChartMerge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742B22-E755-2061-821E-4F114EBEF401}"/>
              </a:ext>
            </a:extLst>
          </p:cNvPr>
          <p:cNvSpPr/>
          <p:nvPr/>
        </p:nvSpPr>
        <p:spPr>
          <a:xfrm>
            <a:off x="0" y="577788"/>
            <a:ext cx="12192000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10055-39B0-57C4-F415-A139539FB79E}"/>
              </a:ext>
            </a:extLst>
          </p:cNvPr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AD650-C590-F815-0367-E1A1F37D4BD5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-16281" y="1066799"/>
            <a:ext cx="12208281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9C9227-F10C-32E2-B76A-A493E48B0F2F}"/>
              </a:ext>
            </a:extLst>
          </p:cNvPr>
          <p:cNvSpPr txBox="1"/>
          <p:nvPr/>
        </p:nvSpPr>
        <p:spPr>
          <a:xfrm>
            <a:off x="402479" y="5174159"/>
            <a:ext cx="82375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Clr>
                <a:schemeClr val="accent2"/>
              </a:buClr>
              <a:buNone/>
            </a:pPr>
            <a:r>
              <a:rPr lang="en-US" sz="4400" b="1" dirty="0">
                <a:solidFill>
                  <a:srgbClr val="F57E1A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170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4DC3404-CA1C-5DB3-E3AF-735493EE2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413674"/>
              </p:ext>
            </p:extLst>
          </p:nvPr>
        </p:nvGraphicFramePr>
        <p:xfrm>
          <a:off x="104775" y="2486027"/>
          <a:ext cx="6702780" cy="33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A9EC4A2F-3394-040D-7627-3590DBF2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89640" l="9641" r="92320">
                        <a14:foregroundMark x1="9641" y1="53153" x2="14052" y2="76126"/>
                        <a14:foregroundMark x1="14052" y1="76126" x2="28431" y2="84685"/>
                        <a14:foregroundMark x1="87582" y1="50901" x2="90850" y2="65766"/>
                        <a14:foregroundMark x1="92320" y1="53153" x2="86765" y2="63514"/>
                        <a14:foregroundMark x1="86275" y1="57658" x2="86275" y2="57658"/>
                        <a14:foregroundMark x1="87745" y1="65766" x2="87745" y2="65766"/>
                        <a14:foregroundMark x1="86765" y1="63063" x2="67157" y2="80631"/>
                        <a14:foregroundMark x1="67157" y1="80631" x2="57843" y2="82883"/>
                        <a14:foregroundMark x1="57843" y1="82883" x2="54902" y2="81081"/>
                        <a14:foregroundMark x1="67810" y1="81982" x2="60458" y2="84685"/>
                        <a14:foregroundMark x1="46071" y1="66020" x2="45915" y2="65766"/>
                        <a14:foregroundMark x1="54739" y1="80180" x2="48026" y2="69215"/>
                        <a14:foregroundMark x1="45915" y1="65766" x2="43464" y2="43694"/>
                        <a14:foregroundMark x1="46742" y1="25623" x2="47876" y2="19369"/>
                        <a14:foregroundMark x1="46242" y1="28378" x2="46365" y2="27701"/>
                        <a14:foregroundMark x1="45294" y1="33604" x2="46242" y2="28378"/>
                        <a14:foregroundMark x1="43464" y1="43694" x2="45281" y2="33674"/>
                        <a14:foregroundMark x1="47876" y1="19369" x2="58007" y2="20721"/>
                        <a14:foregroundMark x1="58007" y1="20721" x2="59804" y2="49550"/>
                        <a14:foregroundMark x1="59804" y1="49550" x2="53922" y2="69820"/>
                        <a14:foregroundMark x1="42830" y1="77892" x2="33497" y2="84685"/>
                        <a14:foregroundMark x1="53922" y1="69820" x2="45407" y2="76017"/>
                        <a14:foregroundMark x1="33497" y1="84685" x2="24673" y2="86036"/>
                        <a14:foregroundMark x1="48203" y1="18468" x2="46569" y2="25676"/>
                        <a14:foregroundMark x1="47876" y1="20721" x2="44530" y2="26358"/>
                        <a14:backgroundMark x1="41340" y1="29279" x2="41340" y2="29279"/>
                        <a14:backgroundMark x1="41830" y1="28378" x2="41830" y2="28378"/>
                        <a14:backgroundMark x1="41830" y1="31081" x2="41830" y2="31081"/>
                        <a14:backgroundMark x1="42810" y1="28378" x2="42810" y2="28378"/>
                        <a14:backgroundMark x1="43301" y1="27027" x2="43464" y2="29279"/>
                        <a14:backgroundMark x1="41993" y1="27477" x2="41830" y2="32883"/>
                        <a14:backgroundMark x1="44608" y1="69820" x2="46405" y2="73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498">
            <a:off x="2743781" y="197944"/>
            <a:ext cx="7591480" cy="27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ardrop 3">
            <a:extLst>
              <a:ext uri="{FF2B5EF4-FFF2-40B4-BE49-F238E27FC236}">
                <a16:creationId xmlns:a16="http://schemas.microsoft.com/office/drawing/2014/main" id="{28B73318-ED84-83E9-3252-0FBF547384A6}"/>
              </a:ext>
            </a:extLst>
          </p:cNvPr>
          <p:cNvSpPr/>
          <p:nvPr/>
        </p:nvSpPr>
        <p:spPr>
          <a:xfrm rot="5160741">
            <a:off x="6645861" y="1625335"/>
            <a:ext cx="4833896" cy="4917656"/>
          </a:xfrm>
          <a:prstGeom prst="teardrop">
            <a:avLst>
              <a:gd name="adj" fmla="val 118008"/>
            </a:avLst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topwatch with solid fill">
            <a:extLst>
              <a:ext uri="{FF2B5EF4-FFF2-40B4-BE49-F238E27FC236}">
                <a16:creationId xmlns:a16="http://schemas.microsoft.com/office/drawing/2014/main" id="{3EFA2352-C737-EFF5-F53A-4AE83B71B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4298" y="4655129"/>
            <a:ext cx="1279236" cy="12792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015B91-067A-87D8-400E-EDB7ED52DF49}"/>
              </a:ext>
            </a:extLst>
          </p:cNvPr>
          <p:cNvCxnSpPr>
            <a:cxnSpLocks/>
          </p:cNvCxnSpPr>
          <p:nvPr/>
        </p:nvCxnSpPr>
        <p:spPr>
          <a:xfrm>
            <a:off x="-61251" y="6086763"/>
            <a:ext cx="123444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4174B0-E6AE-721D-CCC2-4466F2E6348E}"/>
              </a:ext>
            </a:extLst>
          </p:cNvPr>
          <p:cNvCxnSpPr>
            <a:cxnSpLocks/>
          </p:cNvCxnSpPr>
          <p:nvPr/>
        </p:nvCxnSpPr>
        <p:spPr>
          <a:xfrm>
            <a:off x="-61251" y="6239162"/>
            <a:ext cx="123444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E2B392-B193-164C-8BE8-8EF70F64C026}"/>
              </a:ext>
            </a:extLst>
          </p:cNvPr>
          <p:cNvSpPr txBox="1"/>
          <p:nvPr/>
        </p:nvSpPr>
        <p:spPr>
          <a:xfrm>
            <a:off x="7072084" y="3076616"/>
            <a:ext cx="398145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31,536,000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seconds in one year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27776-45FB-AE2A-69F0-15D583AFB430}"/>
              </a:ext>
            </a:extLst>
          </p:cNvPr>
          <p:cNvSpPr txBox="1"/>
          <p:nvPr/>
        </p:nvSpPr>
        <p:spPr>
          <a:xfrm>
            <a:off x="174345" y="343104"/>
            <a:ext cx="5743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Pre-pandemic – There were more commercial world-wide flights annually than seconds per-year.</a:t>
            </a: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A7493CE0-40C2-8488-ED97-35664621C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000" r="99000">
                        <a14:foregroundMark x1="8833" y1="51750" x2="8833" y2="51750"/>
                        <a14:foregroundMark x1="10167" y1="51750" x2="10167" y2="51750"/>
                        <a14:foregroundMark x1="3000" y1="40750" x2="3000" y2="40750"/>
                        <a14:foregroundMark x1="19167" y1="52000" x2="19167" y2="52000"/>
                        <a14:foregroundMark x1="11833" y1="46750" x2="11833" y2="46750"/>
                        <a14:foregroundMark x1="38333" y1="54000" x2="38333" y2="54000"/>
                        <a14:foregroundMark x1="43500" y1="57000" x2="43500" y2="57000"/>
                        <a14:foregroundMark x1="48833" y1="55000" x2="48833" y2="55000"/>
                        <a14:foregroundMark x1="48500" y1="40500" x2="48500" y2="40500"/>
                        <a14:foregroundMark x1="52667" y1="47250" x2="52667" y2="47250"/>
                        <a14:foregroundMark x1="11833" y1="45250" x2="11833" y2="45250"/>
                        <a14:foregroundMark x1="57833" y1="51250" x2="57833" y2="51250"/>
                        <a14:foregroundMark x1="70333" y1="55750" x2="70333" y2="55750"/>
                        <a14:foregroundMark x1="70500" y1="51500" x2="70500" y2="51500"/>
                        <a14:foregroundMark x1="63833" y1="45500" x2="63833" y2="45500"/>
                        <a14:foregroundMark x1="63833" y1="45500" x2="63833" y2="45500"/>
                        <a14:foregroundMark x1="63833" y1="45500" x2="63833" y2="45500"/>
                        <a14:foregroundMark x1="63833" y1="44000" x2="63833" y2="44000"/>
                        <a14:foregroundMark x1="65000" y1="40250" x2="65000" y2="40250"/>
                        <a14:foregroundMark x1="65000" y1="40250" x2="65000" y2="40250"/>
                        <a14:foregroundMark x1="70000" y1="40000" x2="70000" y2="40000"/>
                        <a14:foregroundMark x1="70000" y1="40000" x2="70000" y2="40000"/>
                        <a14:foregroundMark x1="67500" y1="48000" x2="67500" y2="48000"/>
                        <a14:foregroundMark x1="73833" y1="50500" x2="73833" y2="50500"/>
                        <a14:foregroundMark x1="73833" y1="44250" x2="73833" y2="44250"/>
                        <a14:foregroundMark x1="83667" y1="50750" x2="83667" y2="50750"/>
                        <a14:foregroundMark x1="83667" y1="50750" x2="83667" y2="50750"/>
                        <a14:foregroundMark x1="83667" y1="50750" x2="83667" y2="50750"/>
                        <a14:foregroundMark x1="83500" y1="48500" x2="83500" y2="48500"/>
                        <a14:foregroundMark x1="83500" y1="48500" x2="83500" y2="48500"/>
                        <a14:foregroundMark x1="83000" y1="46250" x2="83000" y2="46250"/>
                        <a14:foregroundMark x1="80000" y1="44750" x2="80000" y2="44750"/>
                        <a14:foregroundMark x1="90833" y1="55750" x2="90833" y2="55750"/>
                        <a14:foregroundMark x1="94000" y1="57000" x2="94000" y2="57000"/>
                        <a14:foregroundMark x1="99000" y1="47250" x2="99000" y2="47250"/>
                        <a14:foregroundMark x1="94500" y1="57000" x2="94500" y2="57000"/>
                        <a14:foregroundMark x1="30833" y1="48750" x2="30833" y2="48750"/>
                        <a14:backgroundMark x1="95000" y1="57500" x2="95000" y2="57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06" b="32805"/>
          <a:stretch/>
        </p:blipFill>
        <p:spPr bwMode="auto">
          <a:xfrm>
            <a:off x="403794" y="6390247"/>
            <a:ext cx="1998778" cy="4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4ED03AD-159F-69FB-FCCC-18ED3EECB2F9}"/>
              </a:ext>
            </a:extLst>
          </p:cNvPr>
          <p:cNvSpPr/>
          <p:nvPr/>
        </p:nvSpPr>
        <p:spPr>
          <a:xfrm rot="10800000" flipH="1">
            <a:off x="-26635" y="0"/>
            <a:ext cx="5058657" cy="6858000"/>
          </a:xfrm>
          <a:prstGeom prst="homePlate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742B22-E755-2061-821E-4F114EBEF401}"/>
              </a:ext>
            </a:extLst>
          </p:cNvPr>
          <p:cNvSpPr/>
          <p:nvPr/>
        </p:nvSpPr>
        <p:spPr>
          <a:xfrm>
            <a:off x="71021" y="4849432"/>
            <a:ext cx="12192000" cy="1051449"/>
          </a:xfrm>
          <a:prstGeom prst="rect">
            <a:avLst/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010055-39B0-57C4-F415-A139539FB79E}"/>
              </a:ext>
            </a:extLst>
          </p:cNvPr>
          <p:cNvCxnSpPr>
            <a:cxnSpLocks/>
          </p:cNvCxnSpPr>
          <p:nvPr/>
        </p:nvCxnSpPr>
        <p:spPr>
          <a:xfrm>
            <a:off x="0" y="5186044"/>
            <a:ext cx="12236387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AD650-C590-F815-0367-E1A1F37D4BD5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0" y="5338443"/>
            <a:ext cx="12263021" cy="36714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938BB7B-ADE3-7D3F-4FC8-98E9F5675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5589" y="6237493"/>
            <a:ext cx="2293957" cy="396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11C42-1DB2-0CC3-685F-DB9C7B1E1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489" y="6003789"/>
            <a:ext cx="1423065" cy="772206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D2F9CAA-4DCD-7B9F-BC40-FAD40F007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4" b="22674"/>
          <a:stretch/>
        </p:blipFill>
        <p:spPr bwMode="auto">
          <a:xfrm>
            <a:off x="5706939" y="3329875"/>
            <a:ext cx="2980552" cy="8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D1BFEE-A999-8719-EED3-BCB3BA9D05C9}"/>
              </a:ext>
            </a:extLst>
          </p:cNvPr>
          <p:cNvSpPr txBox="1"/>
          <p:nvPr/>
        </p:nvSpPr>
        <p:spPr>
          <a:xfrm>
            <a:off x="5774150" y="4426841"/>
            <a:ext cx="6583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badi Extra Light" panose="020B0204020104020204" pitchFamily="34" charset="0"/>
              </a:rPr>
              <a:t>Did you know? $7.6B of eligible benefits go unused annually.</a:t>
            </a:r>
          </a:p>
        </p:txBody>
      </p:sp>
    </p:spTree>
    <p:extLst>
      <p:ext uri="{BB962C8B-B14F-4D97-AF65-F5344CB8AC3E}">
        <p14:creationId xmlns:p14="http://schemas.microsoft.com/office/powerpoint/2010/main" val="4587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C3C498-45A0-4AEC-8F4B-CA56A3297ACC}"/>
              </a:ext>
            </a:extLst>
          </p:cNvPr>
          <p:cNvSpPr/>
          <p:nvPr/>
        </p:nvSpPr>
        <p:spPr>
          <a:xfrm rot="16200000">
            <a:off x="7394197" y="2060195"/>
            <a:ext cx="6858000" cy="2737608"/>
          </a:xfrm>
          <a:custGeom>
            <a:avLst/>
            <a:gdLst>
              <a:gd name="connsiteX0" fmla="*/ 6858000 w 6858000"/>
              <a:gd name="connsiteY0" fmla="*/ 3778372 h 4117430"/>
              <a:gd name="connsiteX1" fmla="*/ 6858000 w 6858000"/>
              <a:gd name="connsiteY1" fmla="*/ 4117430 h 4117430"/>
              <a:gd name="connsiteX2" fmla="*/ 0 w 6858000"/>
              <a:gd name="connsiteY2" fmla="*/ 4117429 h 4117430"/>
              <a:gd name="connsiteX3" fmla="*/ 0 w 6858000"/>
              <a:gd name="connsiteY3" fmla="*/ 0 h 4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117430">
                <a:moveTo>
                  <a:pt x="6858000" y="3778372"/>
                </a:moveTo>
                <a:lnTo>
                  <a:pt x="6858000" y="4117430"/>
                </a:lnTo>
                <a:lnTo>
                  <a:pt x="0" y="4117429"/>
                </a:lnTo>
                <a:lnTo>
                  <a:pt x="0" y="0"/>
                </a:lnTo>
                <a:close/>
              </a:path>
            </a:pathLst>
          </a:cu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4A5CD5D-E7DF-44A0-B214-6E3F72458653}"/>
              </a:ext>
            </a:extLst>
          </p:cNvPr>
          <p:cNvSpPr/>
          <p:nvPr/>
        </p:nvSpPr>
        <p:spPr>
          <a:xfrm rot="5400000">
            <a:off x="-333000" y="333001"/>
            <a:ext cx="1483109" cy="817109"/>
          </a:xfrm>
          <a:prstGeom prst="triangle">
            <a:avLst>
              <a:gd name="adj" fmla="val 0"/>
            </a:avLst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F1579D-34FC-2D35-A2F4-F79A47F8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22" y="5805060"/>
            <a:ext cx="1928274" cy="5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002D7-80A7-019F-2936-2F44739D729F}"/>
              </a:ext>
            </a:extLst>
          </p:cNvPr>
          <p:cNvSpPr txBox="1"/>
          <p:nvPr/>
        </p:nvSpPr>
        <p:spPr>
          <a:xfrm>
            <a:off x="364120" y="643126"/>
            <a:ext cx="10641639" cy="5637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FEDlogic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</a:b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badi" panose="020B0604020104020204" pitchFamily="34" charset="0"/>
              <a:ea typeface="+mj-ea"/>
              <a:cs typeface="+mj-cs"/>
            </a:endParaRPr>
          </a:p>
          <a:p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Unlimited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, confidential navigation of federal &amp; state benefits.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Free for employees </a:t>
            </a:r>
            <a:r>
              <a:rPr lang="en-US" sz="3200" b="1" u="sng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and their families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At or approaching Medicare age and need to learn more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Approaching retirement age and want to learn more about Social Security Benefits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Diagnosis of a major illness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High risk pregnancy (twins) or child(ren) with a disability or born prematurely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Loss of spouse (or parent for children under 18)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Navigating Medicaid, Marketplace, FMLA or COBRA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Alternative healthcare avenues based on income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ESRD, ALS – other Medicare carveouts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Dependents who are pregnant and/or have an acute condition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52691D-B787-51EE-1875-0637FDC606C2}"/>
              </a:ext>
            </a:extLst>
          </p:cNvPr>
          <p:cNvCxnSpPr>
            <a:cxnSpLocks/>
          </p:cNvCxnSpPr>
          <p:nvPr/>
        </p:nvCxnSpPr>
        <p:spPr>
          <a:xfrm>
            <a:off x="506028" y="6340141"/>
            <a:ext cx="18288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FD3825-8AC0-3229-58C0-811FDC86789E}"/>
              </a:ext>
            </a:extLst>
          </p:cNvPr>
          <p:cNvCxnSpPr>
            <a:cxnSpLocks/>
          </p:cNvCxnSpPr>
          <p:nvPr/>
        </p:nvCxnSpPr>
        <p:spPr>
          <a:xfrm>
            <a:off x="506028" y="6492540"/>
            <a:ext cx="18288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9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C3C498-45A0-4AEC-8F4B-CA56A3297ACC}"/>
              </a:ext>
            </a:extLst>
          </p:cNvPr>
          <p:cNvSpPr/>
          <p:nvPr/>
        </p:nvSpPr>
        <p:spPr>
          <a:xfrm rot="16200000">
            <a:off x="7394197" y="2060195"/>
            <a:ext cx="6858000" cy="2737608"/>
          </a:xfrm>
          <a:custGeom>
            <a:avLst/>
            <a:gdLst>
              <a:gd name="connsiteX0" fmla="*/ 6858000 w 6858000"/>
              <a:gd name="connsiteY0" fmla="*/ 3778372 h 4117430"/>
              <a:gd name="connsiteX1" fmla="*/ 6858000 w 6858000"/>
              <a:gd name="connsiteY1" fmla="*/ 4117430 h 4117430"/>
              <a:gd name="connsiteX2" fmla="*/ 0 w 6858000"/>
              <a:gd name="connsiteY2" fmla="*/ 4117429 h 4117430"/>
              <a:gd name="connsiteX3" fmla="*/ 0 w 6858000"/>
              <a:gd name="connsiteY3" fmla="*/ 0 h 4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117430">
                <a:moveTo>
                  <a:pt x="6858000" y="3778372"/>
                </a:moveTo>
                <a:lnTo>
                  <a:pt x="6858000" y="4117430"/>
                </a:lnTo>
                <a:lnTo>
                  <a:pt x="0" y="4117429"/>
                </a:lnTo>
                <a:lnTo>
                  <a:pt x="0" y="0"/>
                </a:lnTo>
                <a:close/>
              </a:path>
            </a:pathLst>
          </a:cu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4A5CD5D-E7DF-44A0-B214-6E3F72458653}"/>
              </a:ext>
            </a:extLst>
          </p:cNvPr>
          <p:cNvSpPr/>
          <p:nvPr/>
        </p:nvSpPr>
        <p:spPr>
          <a:xfrm rot="5400000">
            <a:off x="-333000" y="333001"/>
            <a:ext cx="1483109" cy="817109"/>
          </a:xfrm>
          <a:prstGeom prst="triangle">
            <a:avLst>
              <a:gd name="adj" fmla="val 0"/>
            </a:avLst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F1579D-34FC-2D35-A2F4-F79A47F8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22" y="5805060"/>
            <a:ext cx="1928274" cy="5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002D7-80A7-019F-2936-2F44739D729F}"/>
              </a:ext>
            </a:extLst>
          </p:cNvPr>
          <p:cNvSpPr txBox="1"/>
          <p:nvPr/>
        </p:nvSpPr>
        <p:spPr>
          <a:xfrm>
            <a:off x="408554" y="741555"/>
            <a:ext cx="10510980" cy="4634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“The Process”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</a:br>
            <a:r>
              <a:rPr lang="en-US" sz="3200" b="1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Identification and Referral.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6467A">
                  <a:lumMod val="5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16467A">
                    <a:lumMod val="50000"/>
                  </a:srgbClr>
                </a:solidFill>
                <a:latin typeface="Verdana"/>
              </a:rPr>
              <a:t>Encourage </a:t>
            </a:r>
            <a:r>
              <a:rPr lang="en-US" sz="2400" b="1" dirty="0">
                <a:solidFill>
                  <a:srgbClr val="16467A">
                    <a:lumMod val="50000"/>
                  </a:srgbClr>
                </a:solidFill>
                <a:latin typeface="Verdana"/>
              </a:rPr>
              <a:t>member engagement </a:t>
            </a:r>
            <a:r>
              <a:rPr lang="en-US" sz="2400" dirty="0">
                <a:solidFill>
                  <a:srgbClr val="16467A">
                    <a:lumMod val="50000"/>
                  </a:srgbClr>
                </a:solidFill>
                <a:latin typeface="Verdana"/>
              </a:rPr>
              <a:t>with FEDlogic by means of education materials that are distributed to employees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16467A">
                    <a:lumMod val="50000"/>
                  </a:srgbClr>
                </a:solidFill>
                <a:latin typeface="Verdana"/>
              </a:rPr>
              <a:t>Referral by Employer, including HR and Team Leads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467A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Identify through data by Captive risk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16467A">
                    <a:lumMod val="50000"/>
                  </a:srgbClr>
                </a:solidFill>
                <a:latin typeface="Verdana"/>
              </a:rPr>
              <a:t>Referral by Leavitt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467A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Account Executive or Producer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B21810-BD2B-5B38-07BB-313E16CCE42E}"/>
              </a:ext>
            </a:extLst>
          </p:cNvPr>
          <p:cNvCxnSpPr>
            <a:cxnSpLocks/>
          </p:cNvCxnSpPr>
          <p:nvPr/>
        </p:nvCxnSpPr>
        <p:spPr>
          <a:xfrm>
            <a:off x="506028" y="6340141"/>
            <a:ext cx="18288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C75E02-B8CE-9626-7BC4-55726D5F4B5B}"/>
              </a:ext>
            </a:extLst>
          </p:cNvPr>
          <p:cNvCxnSpPr>
            <a:cxnSpLocks/>
          </p:cNvCxnSpPr>
          <p:nvPr/>
        </p:nvCxnSpPr>
        <p:spPr>
          <a:xfrm>
            <a:off x="506028" y="6492540"/>
            <a:ext cx="18288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3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C3C498-45A0-4AEC-8F4B-CA56A3297ACC}"/>
              </a:ext>
            </a:extLst>
          </p:cNvPr>
          <p:cNvSpPr/>
          <p:nvPr/>
        </p:nvSpPr>
        <p:spPr>
          <a:xfrm rot="16200000">
            <a:off x="7394197" y="2060195"/>
            <a:ext cx="6858000" cy="2737608"/>
          </a:xfrm>
          <a:custGeom>
            <a:avLst/>
            <a:gdLst>
              <a:gd name="connsiteX0" fmla="*/ 6858000 w 6858000"/>
              <a:gd name="connsiteY0" fmla="*/ 3778372 h 4117430"/>
              <a:gd name="connsiteX1" fmla="*/ 6858000 w 6858000"/>
              <a:gd name="connsiteY1" fmla="*/ 4117430 h 4117430"/>
              <a:gd name="connsiteX2" fmla="*/ 0 w 6858000"/>
              <a:gd name="connsiteY2" fmla="*/ 4117429 h 4117430"/>
              <a:gd name="connsiteX3" fmla="*/ 0 w 6858000"/>
              <a:gd name="connsiteY3" fmla="*/ 0 h 4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117430">
                <a:moveTo>
                  <a:pt x="6858000" y="3778372"/>
                </a:moveTo>
                <a:lnTo>
                  <a:pt x="6858000" y="4117430"/>
                </a:lnTo>
                <a:lnTo>
                  <a:pt x="0" y="4117429"/>
                </a:lnTo>
                <a:lnTo>
                  <a:pt x="0" y="0"/>
                </a:lnTo>
                <a:close/>
              </a:path>
            </a:pathLst>
          </a:cu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4A5CD5D-E7DF-44A0-B214-6E3F72458653}"/>
              </a:ext>
            </a:extLst>
          </p:cNvPr>
          <p:cNvSpPr/>
          <p:nvPr/>
        </p:nvSpPr>
        <p:spPr>
          <a:xfrm rot="5400000">
            <a:off x="-333000" y="333001"/>
            <a:ext cx="1483109" cy="817109"/>
          </a:xfrm>
          <a:prstGeom prst="triangle">
            <a:avLst>
              <a:gd name="adj" fmla="val 0"/>
            </a:avLst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F1579D-34FC-2D35-A2F4-F79A47F8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22" y="5805060"/>
            <a:ext cx="1928274" cy="5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002D7-80A7-019F-2936-2F44739D729F}"/>
              </a:ext>
            </a:extLst>
          </p:cNvPr>
          <p:cNvSpPr txBox="1"/>
          <p:nvPr/>
        </p:nvSpPr>
        <p:spPr>
          <a:xfrm>
            <a:off x="330128" y="881657"/>
            <a:ext cx="10104744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Continued Efforts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b="1" dirty="0">
              <a:solidFill>
                <a:srgbClr val="16467A">
                  <a:lumMod val="50000"/>
                </a:srgbClr>
              </a:solidFill>
              <a:latin typeface="Abadi" panose="020B06040201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Postcards to individuals ages 60 and above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Identified by Captive Risk Team, sent to FEDlogic</a:t>
            </a:r>
          </a:p>
          <a:p>
            <a:pPr marL="457200" marR="0" lvl="0" indent="-4572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467A">
                    <a:lumMod val="5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Twice a year zoom meetings </a:t>
            </a:r>
            <a:r>
              <a:rPr lang="en-US" sz="3200" b="1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for retirement and planning ahead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6467A">
                  <a:lumMod val="5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Consider a catered lunch for groups in your company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467A">
                    <a:lumMod val="5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Electronic postcards and letters based on ag</a:t>
            </a:r>
            <a:r>
              <a:rPr lang="en-US" sz="3200" b="1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Monthly medical data review by Captive risk team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6467A">
                  <a:lumMod val="5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AED89E-CD04-8DD6-EB8C-5A8D6ACE4F33}"/>
              </a:ext>
            </a:extLst>
          </p:cNvPr>
          <p:cNvCxnSpPr>
            <a:cxnSpLocks/>
          </p:cNvCxnSpPr>
          <p:nvPr/>
        </p:nvCxnSpPr>
        <p:spPr>
          <a:xfrm>
            <a:off x="506028" y="6340141"/>
            <a:ext cx="18288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6A4802-7BBA-10BA-1BC1-765CC5A86D4F}"/>
              </a:ext>
            </a:extLst>
          </p:cNvPr>
          <p:cNvCxnSpPr>
            <a:cxnSpLocks/>
          </p:cNvCxnSpPr>
          <p:nvPr/>
        </p:nvCxnSpPr>
        <p:spPr>
          <a:xfrm>
            <a:off x="506028" y="6492540"/>
            <a:ext cx="18288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C3C498-45A0-4AEC-8F4B-CA56A3297ACC}"/>
              </a:ext>
            </a:extLst>
          </p:cNvPr>
          <p:cNvSpPr/>
          <p:nvPr/>
        </p:nvSpPr>
        <p:spPr>
          <a:xfrm rot="16200000">
            <a:off x="7394197" y="2060195"/>
            <a:ext cx="6858000" cy="2737608"/>
          </a:xfrm>
          <a:custGeom>
            <a:avLst/>
            <a:gdLst>
              <a:gd name="connsiteX0" fmla="*/ 6858000 w 6858000"/>
              <a:gd name="connsiteY0" fmla="*/ 3778372 h 4117430"/>
              <a:gd name="connsiteX1" fmla="*/ 6858000 w 6858000"/>
              <a:gd name="connsiteY1" fmla="*/ 4117430 h 4117430"/>
              <a:gd name="connsiteX2" fmla="*/ 0 w 6858000"/>
              <a:gd name="connsiteY2" fmla="*/ 4117429 h 4117430"/>
              <a:gd name="connsiteX3" fmla="*/ 0 w 6858000"/>
              <a:gd name="connsiteY3" fmla="*/ 0 h 4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117430">
                <a:moveTo>
                  <a:pt x="6858000" y="3778372"/>
                </a:moveTo>
                <a:lnTo>
                  <a:pt x="6858000" y="4117430"/>
                </a:lnTo>
                <a:lnTo>
                  <a:pt x="0" y="4117429"/>
                </a:lnTo>
                <a:lnTo>
                  <a:pt x="0" y="0"/>
                </a:lnTo>
                <a:close/>
              </a:path>
            </a:pathLst>
          </a:cu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4A5CD5D-E7DF-44A0-B214-6E3F72458653}"/>
              </a:ext>
            </a:extLst>
          </p:cNvPr>
          <p:cNvSpPr/>
          <p:nvPr/>
        </p:nvSpPr>
        <p:spPr>
          <a:xfrm rot="5400000">
            <a:off x="-333000" y="333001"/>
            <a:ext cx="1483109" cy="817109"/>
          </a:xfrm>
          <a:prstGeom prst="triangle">
            <a:avLst>
              <a:gd name="adj" fmla="val 0"/>
            </a:avLst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F1579D-34FC-2D35-A2F4-F79A47F8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11" y="5857906"/>
            <a:ext cx="1928274" cy="5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002D7-80A7-019F-2936-2F44739D729F}"/>
              </a:ext>
            </a:extLst>
          </p:cNvPr>
          <p:cNvSpPr txBox="1"/>
          <p:nvPr/>
        </p:nvSpPr>
        <p:spPr>
          <a:xfrm>
            <a:off x="330128" y="1112980"/>
            <a:ext cx="10104744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Moving Forward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b="1" dirty="0">
              <a:solidFill>
                <a:srgbClr val="16467A">
                  <a:lumMod val="50000"/>
                </a:srgbClr>
              </a:solidFill>
              <a:latin typeface="Abadi" panose="020B06040201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FEDlogic Process or Marketing Material Questions: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anita@fedlogicgroup.com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467A">
                    <a:lumMod val="5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Case specific, employee, or family questions: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Call: 877-837-4196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Email: services@fedlogicgroup.com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AD3AE1-0A56-47C1-DAD7-8A2D1289CAEF}"/>
              </a:ext>
            </a:extLst>
          </p:cNvPr>
          <p:cNvCxnSpPr>
            <a:cxnSpLocks/>
          </p:cNvCxnSpPr>
          <p:nvPr/>
        </p:nvCxnSpPr>
        <p:spPr>
          <a:xfrm>
            <a:off x="506028" y="6340141"/>
            <a:ext cx="18288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CC9E71-7B78-D674-362F-94F6ACE93945}"/>
              </a:ext>
            </a:extLst>
          </p:cNvPr>
          <p:cNvCxnSpPr>
            <a:cxnSpLocks/>
          </p:cNvCxnSpPr>
          <p:nvPr/>
        </p:nvCxnSpPr>
        <p:spPr>
          <a:xfrm>
            <a:off x="506028" y="6492540"/>
            <a:ext cx="18288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74837EA-7DBC-5361-4883-8842221522E3}"/>
              </a:ext>
            </a:extLst>
          </p:cNvPr>
          <p:cNvSpPr/>
          <p:nvPr/>
        </p:nvSpPr>
        <p:spPr>
          <a:xfrm rot="16200000">
            <a:off x="7394197" y="2060195"/>
            <a:ext cx="6858000" cy="2737608"/>
          </a:xfrm>
          <a:custGeom>
            <a:avLst/>
            <a:gdLst>
              <a:gd name="connsiteX0" fmla="*/ 6858000 w 6858000"/>
              <a:gd name="connsiteY0" fmla="*/ 3778372 h 4117430"/>
              <a:gd name="connsiteX1" fmla="*/ 6858000 w 6858000"/>
              <a:gd name="connsiteY1" fmla="*/ 4117430 h 4117430"/>
              <a:gd name="connsiteX2" fmla="*/ 0 w 6858000"/>
              <a:gd name="connsiteY2" fmla="*/ 4117429 h 4117430"/>
              <a:gd name="connsiteX3" fmla="*/ 0 w 6858000"/>
              <a:gd name="connsiteY3" fmla="*/ 0 h 4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117430">
                <a:moveTo>
                  <a:pt x="6858000" y="3778372"/>
                </a:moveTo>
                <a:lnTo>
                  <a:pt x="6858000" y="4117430"/>
                </a:lnTo>
                <a:lnTo>
                  <a:pt x="0" y="4117429"/>
                </a:lnTo>
                <a:lnTo>
                  <a:pt x="0" y="0"/>
                </a:lnTo>
                <a:close/>
              </a:path>
            </a:pathLst>
          </a:cu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F1579D-34FC-2D35-A2F4-F79A47F8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22" y="5805060"/>
            <a:ext cx="1928274" cy="5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002D7-80A7-019F-2936-2F44739D729F}"/>
              </a:ext>
            </a:extLst>
          </p:cNvPr>
          <p:cNvSpPr txBox="1"/>
          <p:nvPr/>
        </p:nvSpPr>
        <p:spPr>
          <a:xfrm>
            <a:off x="330128" y="1112980"/>
            <a:ext cx="10104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Open Q&amp;A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b="1" dirty="0">
              <a:solidFill>
                <a:srgbClr val="16467A">
                  <a:lumMod val="50000"/>
                </a:srgbClr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60BC0-9F27-CCE7-0D10-608EC03D8750}"/>
              </a:ext>
            </a:extLst>
          </p:cNvPr>
          <p:cNvSpPr txBox="1"/>
          <p:nvPr/>
        </p:nvSpPr>
        <p:spPr>
          <a:xfrm>
            <a:off x="330128" y="4502162"/>
            <a:ext cx="86683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467A">
                    <a:lumMod val="5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Contact FEDlogic: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Call: 877-837-4196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16467A">
                    <a:lumMod val="50000"/>
                  </a:srgbClr>
                </a:solidFill>
                <a:latin typeface="Abadi" panose="020B0604020104020204" pitchFamily="34" charset="0"/>
              </a:rPr>
              <a:t>Email: services@fedlogicgroup.com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6E547F-8CAC-5104-48BB-EA324022CD9C}"/>
              </a:ext>
            </a:extLst>
          </p:cNvPr>
          <p:cNvSpPr/>
          <p:nvPr/>
        </p:nvSpPr>
        <p:spPr>
          <a:xfrm rot="5400000">
            <a:off x="-333000" y="333001"/>
            <a:ext cx="1483109" cy="817109"/>
          </a:xfrm>
          <a:prstGeom prst="triangle">
            <a:avLst>
              <a:gd name="adj" fmla="val 0"/>
            </a:avLst>
          </a:prstGeom>
          <a:solidFill>
            <a:srgbClr val="00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D1DD65-09F6-2A04-46E4-07A130E1E3EC}"/>
              </a:ext>
            </a:extLst>
          </p:cNvPr>
          <p:cNvCxnSpPr>
            <a:cxnSpLocks/>
          </p:cNvCxnSpPr>
          <p:nvPr/>
        </p:nvCxnSpPr>
        <p:spPr>
          <a:xfrm>
            <a:off x="506028" y="6340141"/>
            <a:ext cx="1828800" cy="0"/>
          </a:xfrm>
          <a:prstGeom prst="line">
            <a:avLst/>
          </a:prstGeom>
          <a:ln w="76200">
            <a:solidFill>
              <a:srgbClr val="C6D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DA6E9D-3A1C-0621-D13A-F9E25107AC9D}"/>
              </a:ext>
            </a:extLst>
          </p:cNvPr>
          <p:cNvCxnSpPr>
            <a:cxnSpLocks/>
          </p:cNvCxnSpPr>
          <p:nvPr/>
        </p:nvCxnSpPr>
        <p:spPr>
          <a:xfrm>
            <a:off x="506028" y="6492540"/>
            <a:ext cx="1828800" cy="0"/>
          </a:xfrm>
          <a:prstGeom prst="line">
            <a:avLst/>
          </a:prstGeom>
          <a:ln w="28575">
            <a:solidFill>
              <a:srgbClr val="F57E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8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535</Words>
  <Application>Microsoft Office PowerPoint</Application>
  <PresentationFormat>Widescreen</PresentationFormat>
  <Paragraphs>95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Abadi</vt:lpstr>
      <vt:lpstr>Abadi Extra Light</vt:lpstr>
      <vt:lpstr>Arial</vt:lpstr>
      <vt:lpstr>Calibri</vt:lpstr>
      <vt:lpstr>Calibri Light</vt:lpstr>
      <vt:lpstr>Roboto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Complexity Simplified</vt:lpstr>
      <vt:lpstr>Actionable Data Answering the, “So now what?” with industry-backed Strategies and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Wilkinson</dc:creator>
  <cp:lastModifiedBy>Mara Rayner</cp:lastModifiedBy>
  <cp:revision>7</cp:revision>
  <dcterms:created xsi:type="dcterms:W3CDTF">2023-04-17T12:30:10Z</dcterms:created>
  <dcterms:modified xsi:type="dcterms:W3CDTF">2023-04-19T12:31:45Z</dcterms:modified>
</cp:coreProperties>
</file>